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Relationship Id="rId4" Type="http://schemas.openxmlformats.org/officeDocument/2006/relationships/custom-properties" Target="docProps/custom.xml" 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2192000" cy="6858000"/>
  <p:notesSz cx="6858000" cy="12192000"/>
  <p:embeddedFontLst>
    <p:embeddedFont>
      <p:font typeface="Sorts Mill Goudy" charset="-122" pitchFamily="34"/>
      <p:regular r:id="rId17"/>
    </p:embeddedFont>
    <p:embeddedFont>
      <p:font typeface="Noto Sans SC" charset="-122" pitchFamily="34"/>
      <p:regular r:id="rId18"/>
    </p:embeddedFont>
    <p:embeddedFont>
      <p:font typeface="MiSans" charset="-122" pitchFamily="34"/>
      <p:regular r:id="rId1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media.springernature.com/18ff92b823e8296303bd696908511f1fb5dc23ed.png">    </p:cNvPr>
          <p:cNvPicPr>
            <a:picLocks noChangeAspect="1"/>
          </p:cNvPicPr>
          <p:nvPr/>
        </p:nvPicPr>
        <p:blipFill>
          <a:blip r:embed="rId1">
            <a:alphaModFix amt="15000"/>
          </a:blip>
          <a:srcRect l="0" r="0" t="1472" b="1472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rotWithShape="1" flip="none">
            <a:gsLst>
              <a:gs pos="0">
                <a:srgbClr val="FFFFFF">
                  <a:alpha val="95000"/>
                </a:srgbClr>
              </a:gs>
              <a:gs pos="50000">
                <a:srgbClr val="FFFFFF">
                  <a:alpha val="90000"/>
                </a:srgbClr>
              </a:gs>
              <a:gs pos="100000">
                <a:srgbClr val="8B0000">
                  <a:alpha val="5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381000" y="685800"/>
            <a:ext cx="38100" cy="914400"/>
          </a:xfrm>
          <a:custGeom>
            <a:avLst/>
            <a:gdLst/>
            <a:ahLst/>
            <a:cxnLst/>
            <a:rect l="l" t="t" r="r" b="b"/>
            <a:pathLst>
              <a:path w="38100" h="914400">
                <a:moveTo>
                  <a:pt x="0" y="0"/>
                </a:moveTo>
                <a:lnTo>
                  <a:pt x="38100" y="0"/>
                </a:lnTo>
                <a:lnTo>
                  <a:pt x="381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5" name="Text 2"/>
          <p:cNvSpPr/>
          <p:nvPr/>
        </p:nvSpPr>
        <p:spPr>
          <a:xfrm>
            <a:off x="571500" y="685800"/>
            <a:ext cx="86010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spc="105" kern="0" dirty="0">
                <a:solidFill>
                  <a:srgbClr val="8B000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SYSTEMS THEORY FRAMEWORK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71500" y="952500"/>
            <a:ext cx="8820150" cy="2143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45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Temporal Dissonance, Cognitive Drift, and the Prevention of Irreversible Disease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381000" y="4972050"/>
            <a:ext cx="74295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A Systems Framework for Understanding and Preventing Alzheimer's Disease Through Temporal-Cognitive Dynamics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409575" y="5981700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38100" y="0"/>
                </a:moveTo>
                <a:cubicBezTo>
                  <a:pt x="32831" y="0"/>
                  <a:pt x="28575" y="4256"/>
                  <a:pt x="28575" y="9525"/>
                </a:cubicBezTo>
                <a:lnTo>
                  <a:pt x="28575" y="19050"/>
                </a:lnTo>
                <a:lnTo>
                  <a:pt x="19050" y="19050"/>
                </a:lnTo>
                <a:cubicBezTo>
                  <a:pt x="8543" y="19050"/>
                  <a:pt x="0" y="27593"/>
                  <a:pt x="0" y="38100"/>
                </a:cubicBezTo>
                <a:lnTo>
                  <a:pt x="0" y="52388"/>
                </a:lnTo>
                <a:lnTo>
                  <a:pt x="133350" y="52388"/>
                </a:lnTo>
                <a:lnTo>
                  <a:pt x="133350" y="38100"/>
                </a:lnTo>
                <a:cubicBezTo>
                  <a:pt x="133350" y="27593"/>
                  <a:pt x="124807" y="19050"/>
                  <a:pt x="114300" y="19050"/>
                </a:cubicBezTo>
                <a:lnTo>
                  <a:pt x="104775" y="19050"/>
                </a:lnTo>
                <a:lnTo>
                  <a:pt x="104775" y="9525"/>
                </a:lnTo>
                <a:cubicBezTo>
                  <a:pt x="104775" y="4256"/>
                  <a:pt x="100519" y="0"/>
                  <a:pt x="95250" y="0"/>
                </a:cubicBezTo>
                <a:cubicBezTo>
                  <a:pt x="89981" y="0"/>
                  <a:pt x="85725" y="4256"/>
                  <a:pt x="85725" y="9525"/>
                </a:cubicBezTo>
                <a:lnTo>
                  <a:pt x="85725" y="19050"/>
                </a:lnTo>
                <a:lnTo>
                  <a:pt x="47625" y="19050"/>
                </a:lnTo>
                <a:lnTo>
                  <a:pt x="47625" y="9525"/>
                </a:lnTo>
                <a:cubicBezTo>
                  <a:pt x="47625" y="4256"/>
                  <a:pt x="43369" y="0"/>
                  <a:pt x="38100" y="0"/>
                </a:cubicBezTo>
                <a:close/>
                <a:moveTo>
                  <a:pt x="0" y="66675"/>
                </a:moveTo>
                <a:lnTo>
                  <a:pt x="0" y="123825"/>
                </a:lnTo>
                <a:cubicBezTo>
                  <a:pt x="0" y="134332"/>
                  <a:pt x="8543" y="142875"/>
                  <a:pt x="19050" y="142875"/>
                </a:cubicBezTo>
                <a:lnTo>
                  <a:pt x="114300" y="142875"/>
                </a:lnTo>
                <a:cubicBezTo>
                  <a:pt x="124807" y="142875"/>
                  <a:pt x="133350" y="134332"/>
                  <a:pt x="133350" y="123825"/>
                </a:cubicBezTo>
                <a:lnTo>
                  <a:pt x="133350" y="66675"/>
                </a:lnTo>
                <a:lnTo>
                  <a:pt x="0" y="66675"/>
                </a:ln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9" name="Text 6"/>
          <p:cNvSpPr/>
          <p:nvPr/>
        </p:nvSpPr>
        <p:spPr>
          <a:xfrm>
            <a:off x="647700" y="5943600"/>
            <a:ext cx="762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April 2026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587698" y="5981700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14300" y="152400"/>
                </a:moveTo>
                <a:lnTo>
                  <a:pt x="28575" y="152400"/>
                </a:lnTo>
                <a:cubicBezTo>
                  <a:pt x="12799" y="152400"/>
                  <a:pt x="0" y="139601"/>
                  <a:pt x="0" y="123825"/>
                </a:cubicBezTo>
                <a:lnTo>
                  <a:pt x="0" y="28575"/>
                </a:lnTo>
                <a:cubicBezTo>
                  <a:pt x="0" y="12799"/>
                  <a:pt x="12799" y="0"/>
                  <a:pt x="28575" y="0"/>
                </a:cubicBezTo>
                <a:lnTo>
                  <a:pt x="119062" y="0"/>
                </a:lnTo>
                <a:cubicBezTo>
                  <a:pt x="126950" y="0"/>
                  <a:pt x="133350" y="6400"/>
                  <a:pt x="133350" y="14288"/>
                </a:cubicBezTo>
                <a:lnTo>
                  <a:pt x="133350" y="100013"/>
                </a:lnTo>
                <a:cubicBezTo>
                  <a:pt x="133350" y="106234"/>
                  <a:pt x="129361" y="111532"/>
                  <a:pt x="123825" y="113496"/>
                </a:cubicBezTo>
                <a:lnTo>
                  <a:pt x="123825" y="133350"/>
                </a:lnTo>
                <a:cubicBezTo>
                  <a:pt x="129094" y="133350"/>
                  <a:pt x="133350" y="137606"/>
                  <a:pt x="133350" y="142875"/>
                </a:cubicBezTo>
                <a:cubicBezTo>
                  <a:pt x="133350" y="148144"/>
                  <a:pt x="129094" y="152400"/>
                  <a:pt x="123825" y="152400"/>
                </a:cubicBezTo>
                <a:lnTo>
                  <a:pt x="114300" y="152400"/>
                </a:lnTo>
                <a:close/>
                <a:moveTo>
                  <a:pt x="28575" y="114300"/>
                </a:moveTo>
                <a:cubicBezTo>
                  <a:pt x="23306" y="114300"/>
                  <a:pt x="19050" y="118556"/>
                  <a:pt x="19050" y="123825"/>
                </a:cubicBezTo>
                <a:cubicBezTo>
                  <a:pt x="19050" y="129094"/>
                  <a:pt x="23306" y="133350"/>
                  <a:pt x="28575" y="133350"/>
                </a:cubicBezTo>
                <a:lnTo>
                  <a:pt x="104775" y="133350"/>
                </a:lnTo>
                <a:lnTo>
                  <a:pt x="104775" y="114300"/>
                </a:lnTo>
                <a:lnTo>
                  <a:pt x="28575" y="114300"/>
                </a:lnTo>
                <a:close/>
                <a:moveTo>
                  <a:pt x="38100" y="45244"/>
                </a:moveTo>
                <a:cubicBezTo>
                  <a:pt x="38100" y="49203"/>
                  <a:pt x="41285" y="52388"/>
                  <a:pt x="45244" y="52388"/>
                </a:cubicBezTo>
                <a:lnTo>
                  <a:pt x="97631" y="52388"/>
                </a:lnTo>
                <a:cubicBezTo>
                  <a:pt x="101590" y="52388"/>
                  <a:pt x="104775" y="49203"/>
                  <a:pt x="104775" y="45244"/>
                </a:cubicBezTo>
                <a:cubicBezTo>
                  <a:pt x="104775" y="41285"/>
                  <a:pt x="101590" y="38100"/>
                  <a:pt x="97631" y="38100"/>
                </a:cubicBezTo>
                <a:lnTo>
                  <a:pt x="45244" y="38100"/>
                </a:lnTo>
                <a:cubicBezTo>
                  <a:pt x="41285" y="38100"/>
                  <a:pt x="38100" y="41285"/>
                  <a:pt x="38100" y="45244"/>
                </a:cubicBezTo>
                <a:close/>
                <a:moveTo>
                  <a:pt x="45244" y="66675"/>
                </a:moveTo>
                <a:cubicBezTo>
                  <a:pt x="41285" y="66675"/>
                  <a:pt x="38100" y="69860"/>
                  <a:pt x="38100" y="73819"/>
                </a:cubicBezTo>
                <a:cubicBezTo>
                  <a:pt x="38100" y="77778"/>
                  <a:pt x="41285" y="80962"/>
                  <a:pt x="45244" y="80962"/>
                </a:cubicBezTo>
                <a:lnTo>
                  <a:pt x="97631" y="80962"/>
                </a:lnTo>
                <a:cubicBezTo>
                  <a:pt x="101590" y="80962"/>
                  <a:pt x="104775" y="77778"/>
                  <a:pt x="104775" y="73819"/>
                </a:cubicBezTo>
                <a:cubicBezTo>
                  <a:pt x="104775" y="69860"/>
                  <a:pt x="101590" y="66675"/>
                  <a:pt x="97631" y="66675"/>
                </a:cubicBezTo>
                <a:lnTo>
                  <a:pt x="45244" y="66675"/>
                </a:ln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11" name="Text 8"/>
          <p:cNvSpPr/>
          <p:nvPr/>
        </p:nvSpPr>
        <p:spPr>
          <a:xfrm>
            <a:off x="1825823" y="5943600"/>
            <a:ext cx="22193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Academic Research Presentation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engineering.tufts.edu/92224f40186298e7fb0d5fea2aa8ef6faca9522e.jpg">    </p:cNvPr>
          <p:cNvPicPr>
            <a:picLocks noChangeAspect="1"/>
          </p:cNvPicPr>
          <p:nvPr/>
        </p:nvPicPr>
        <p:blipFill>
          <a:blip r:embed="rId1">
            <a:alphaModFix amt="10000"/>
          </a:blip>
          <a:srcRect l="0" r="0" t="7794" b="7794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rotWithShape="1" flip="none">
            <a:gsLst>
              <a:gs pos="0">
                <a:srgbClr val="FFFFFF">
                  <a:alpha val="95000"/>
                </a:srgbClr>
              </a:gs>
              <a:gs pos="50000">
                <a:srgbClr val="FFFFFF">
                  <a:alpha val="90000"/>
                </a:srgbClr>
              </a:gs>
              <a:gs pos="100000">
                <a:srgbClr val="8B0000">
                  <a:alpha val="10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381000" y="533400"/>
            <a:ext cx="38100" cy="762000"/>
          </a:xfrm>
          <a:custGeom>
            <a:avLst/>
            <a:gdLst/>
            <a:ahLst/>
            <a:cxnLst/>
            <a:rect l="l" t="t" r="r" b="b"/>
            <a:pathLst>
              <a:path w="38100" h="762000">
                <a:moveTo>
                  <a:pt x="0" y="0"/>
                </a:moveTo>
                <a:lnTo>
                  <a:pt x="38100" y="0"/>
                </a:lnTo>
                <a:lnTo>
                  <a:pt x="381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5" name="Text 2"/>
          <p:cNvSpPr/>
          <p:nvPr/>
        </p:nvSpPr>
        <p:spPr>
          <a:xfrm>
            <a:off x="571500" y="533400"/>
            <a:ext cx="57626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spc="105" kern="0" dirty="0">
                <a:solidFill>
                  <a:srgbClr val="8B000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SYNTHESIS AND PATH FORWARD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71500" y="800100"/>
            <a:ext cx="592455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Alzheimer's Is Not Inevitable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381000" y="1600200"/>
            <a:ext cx="11430000" cy="1666875"/>
          </a:xfrm>
          <a:custGeom>
            <a:avLst/>
            <a:gdLst/>
            <a:ahLst/>
            <a:cxnLst/>
            <a:rect l="l" t="t" r="r" b="b"/>
            <a:pathLst>
              <a:path w="11430000" h="1666875">
                <a:moveTo>
                  <a:pt x="76193" y="0"/>
                </a:moveTo>
                <a:lnTo>
                  <a:pt x="11353807" y="0"/>
                </a:lnTo>
                <a:cubicBezTo>
                  <a:pt x="11395859" y="0"/>
                  <a:pt x="11430000" y="34141"/>
                  <a:pt x="11430000" y="76193"/>
                </a:cubicBezTo>
                <a:lnTo>
                  <a:pt x="11430000" y="1590682"/>
                </a:lnTo>
                <a:cubicBezTo>
                  <a:pt x="11430000" y="1632734"/>
                  <a:pt x="11395859" y="1666875"/>
                  <a:pt x="11353807" y="1666875"/>
                </a:cubicBezTo>
                <a:lnTo>
                  <a:pt x="76193" y="1666875"/>
                </a:lnTo>
                <a:cubicBezTo>
                  <a:pt x="34141" y="1666875"/>
                  <a:pt x="0" y="1632734"/>
                  <a:pt x="0" y="1590682"/>
                </a:cubicBezTo>
                <a:lnTo>
                  <a:pt x="0" y="76193"/>
                </a:lnTo>
                <a:cubicBezTo>
                  <a:pt x="0" y="34141"/>
                  <a:pt x="34141" y="0"/>
                  <a:pt x="76193" y="0"/>
                </a:cubicBez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8" name="Text 5"/>
          <p:cNvSpPr/>
          <p:nvPr/>
        </p:nvSpPr>
        <p:spPr>
          <a:xfrm>
            <a:off x="609600" y="1828800"/>
            <a:ext cx="11068050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500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The conclusion of this framework is explicit: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609600" y="2290763"/>
            <a:ext cx="110871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Alzheimer's is the consequence of prolonged temporal dissonance left uncorrected. Detecting and correcting that dissonance early preserves recoverability and prevents disease.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390525" y="3500438"/>
            <a:ext cx="3686175" cy="1543050"/>
          </a:xfrm>
          <a:custGeom>
            <a:avLst/>
            <a:gdLst/>
            <a:ahLst/>
            <a:cxnLst/>
            <a:rect l="l" t="t" r="r" b="b"/>
            <a:pathLst>
              <a:path w="3686175" h="1543050">
                <a:moveTo>
                  <a:pt x="76196" y="0"/>
                </a:moveTo>
                <a:lnTo>
                  <a:pt x="3609979" y="0"/>
                </a:lnTo>
                <a:cubicBezTo>
                  <a:pt x="3652061" y="0"/>
                  <a:pt x="3686175" y="34114"/>
                  <a:pt x="3686175" y="76196"/>
                </a:cubicBezTo>
                <a:lnTo>
                  <a:pt x="3686175" y="1466854"/>
                </a:lnTo>
                <a:cubicBezTo>
                  <a:pt x="3686175" y="1508936"/>
                  <a:pt x="3652061" y="1543050"/>
                  <a:pt x="3609979" y="1543050"/>
                </a:cubicBezTo>
                <a:lnTo>
                  <a:pt x="76196" y="1543050"/>
                </a:lnTo>
                <a:cubicBezTo>
                  <a:pt x="34114" y="1543050"/>
                  <a:pt x="0" y="1508936"/>
                  <a:pt x="0" y="1466854"/>
                </a:cubicBezTo>
                <a:lnTo>
                  <a:pt x="0" y="76196"/>
                </a:lnTo>
                <a:cubicBezTo>
                  <a:pt x="0" y="34142"/>
                  <a:pt x="34142" y="0"/>
                  <a:pt x="7619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25400">
            <a:solidFill>
              <a:srgbClr val="8B0000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1968401" y="3662362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700" y="0"/>
                </a:moveTo>
                <a:lnTo>
                  <a:pt x="266700" y="0"/>
                </a:lnTo>
                <a:cubicBezTo>
                  <a:pt x="413896" y="0"/>
                  <a:pt x="533400" y="119504"/>
                  <a:pt x="533400" y="266700"/>
                </a:cubicBezTo>
                <a:lnTo>
                  <a:pt x="533400" y="266700"/>
                </a:lnTo>
                <a:cubicBezTo>
                  <a:pt x="533400" y="413896"/>
                  <a:pt x="413896" y="533400"/>
                  <a:pt x="266700" y="533400"/>
                </a:cubicBezTo>
                <a:lnTo>
                  <a:pt x="266700" y="533400"/>
                </a:lnTo>
                <a:cubicBezTo>
                  <a:pt x="119504" y="533400"/>
                  <a:pt x="0" y="413896"/>
                  <a:pt x="0" y="266700"/>
                </a:cubicBezTo>
                <a:lnTo>
                  <a:pt x="0" y="266700"/>
                </a:lnTo>
                <a:cubicBezTo>
                  <a:pt x="0" y="119504"/>
                  <a:pt x="119504" y="0"/>
                  <a:pt x="266700" y="0"/>
                </a:cubicBez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12" name="Shape 9"/>
          <p:cNvSpPr/>
          <p:nvPr/>
        </p:nvSpPr>
        <p:spPr>
          <a:xfrm>
            <a:off x="2120801" y="3814763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cubicBezTo>
                  <a:pt x="120863" y="0"/>
                  <a:pt x="126891" y="3617"/>
                  <a:pt x="130016" y="9376"/>
                </a:cubicBezTo>
                <a:lnTo>
                  <a:pt x="226457" y="187970"/>
                </a:lnTo>
                <a:cubicBezTo>
                  <a:pt x="229448" y="193506"/>
                  <a:pt x="229314" y="200204"/>
                  <a:pt x="226100" y="205606"/>
                </a:cubicBezTo>
                <a:cubicBezTo>
                  <a:pt x="222885" y="211009"/>
                  <a:pt x="217036" y="214313"/>
                  <a:pt x="210741" y="214313"/>
                </a:cubicBezTo>
                <a:lnTo>
                  <a:pt x="17859" y="214313"/>
                </a:lnTo>
                <a:cubicBezTo>
                  <a:pt x="11564" y="214313"/>
                  <a:pt x="5760" y="211009"/>
                  <a:pt x="2500" y="205606"/>
                </a:cubicBezTo>
                <a:cubicBezTo>
                  <a:pt x="-759" y="200204"/>
                  <a:pt x="-848" y="193506"/>
                  <a:pt x="2143" y="187970"/>
                </a:cubicBezTo>
                <a:lnTo>
                  <a:pt x="98584" y="9376"/>
                </a:lnTo>
                <a:cubicBezTo>
                  <a:pt x="101709" y="3617"/>
                  <a:pt x="107737" y="0"/>
                  <a:pt x="114300" y="0"/>
                </a:cubicBezTo>
                <a:close/>
                <a:moveTo>
                  <a:pt x="114300" y="75009"/>
                </a:moveTo>
                <a:cubicBezTo>
                  <a:pt x="108362" y="75009"/>
                  <a:pt x="103584" y="79787"/>
                  <a:pt x="103584" y="85725"/>
                </a:cubicBezTo>
                <a:lnTo>
                  <a:pt x="103584" y="135731"/>
                </a:lnTo>
                <a:cubicBezTo>
                  <a:pt x="103584" y="141669"/>
                  <a:pt x="108362" y="146447"/>
                  <a:pt x="114300" y="146447"/>
                </a:cubicBezTo>
                <a:cubicBezTo>
                  <a:pt x="120238" y="146447"/>
                  <a:pt x="125016" y="141669"/>
                  <a:pt x="125016" y="135731"/>
                </a:cubicBezTo>
                <a:lnTo>
                  <a:pt x="125016" y="85725"/>
                </a:lnTo>
                <a:cubicBezTo>
                  <a:pt x="125016" y="79787"/>
                  <a:pt x="120238" y="75009"/>
                  <a:pt x="114300" y="75009"/>
                </a:cubicBezTo>
                <a:close/>
                <a:moveTo>
                  <a:pt x="126221" y="171450"/>
                </a:moveTo>
                <a:cubicBezTo>
                  <a:pt x="126492" y="167025"/>
                  <a:pt x="124286" y="162815"/>
                  <a:pt x="120492" y="160521"/>
                </a:cubicBezTo>
                <a:cubicBezTo>
                  <a:pt x="116699" y="158226"/>
                  <a:pt x="111946" y="158226"/>
                  <a:pt x="108152" y="160521"/>
                </a:cubicBezTo>
                <a:cubicBezTo>
                  <a:pt x="104359" y="162815"/>
                  <a:pt x="102152" y="167025"/>
                  <a:pt x="102424" y="171450"/>
                </a:cubicBezTo>
                <a:cubicBezTo>
                  <a:pt x="102152" y="175875"/>
                  <a:pt x="104359" y="180085"/>
                  <a:pt x="108152" y="182379"/>
                </a:cubicBezTo>
                <a:cubicBezTo>
                  <a:pt x="111946" y="184674"/>
                  <a:pt x="116699" y="184674"/>
                  <a:pt x="120492" y="182379"/>
                </a:cubicBezTo>
                <a:cubicBezTo>
                  <a:pt x="124286" y="180085"/>
                  <a:pt x="126492" y="175875"/>
                  <a:pt x="126221" y="17145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3" name="Text 10"/>
          <p:cNvSpPr/>
          <p:nvPr/>
        </p:nvSpPr>
        <p:spPr>
          <a:xfrm>
            <a:off x="504825" y="4310063"/>
            <a:ext cx="34575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Dementia Is the Warning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514350" y="4652963"/>
            <a:ext cx="34385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A recoverable drift state signaling system instability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4251275" y="3500438"/>
            <a:ext cx="3686175" cy="1543050"/>
          </a:xfrm>
          <a:custGeom>
            <a:avLst/>
            <a:gdLst/>
            <a:ahLst/>
            <a:cxnLst/>
            <a:rect l="l" t="t" r="r" b="b"/>
            <a:pathLst>
              <a:path w="3686175" h="1543050">
                <a:moveTo>
                  <a:pt x="76196" y="0"/>
                </a:moveTo>
                <a:lnTo>
                  <a:pt x="3609979" y="0"/>
                </a:lnTo>
                <a:cubicBezTo>
                  <a:pt x="3652061" y="0"/>
                  <a:pt x="3686175" y="34114"/>
                  <a:pt x="3686175" y="76196"/>
                </a:cubicBezTo>
                <a:lnTo>
                  <a:pt x="3686175" y="1466854"/>
                </a:lnTo>
                <a:cubicBezTo>
                  <a:pt x="3686175" y="1508936"/>
                  <a:pt x="3652061" y="1543050"/>
                  <a:pt x="3609979" y="1543050"/>
                </a:cubicBezTo>
                <a:lnTo>
                  <a:pt x="76196" y="1543050"/>
                </a:lnTo>
                <a:cubicBezTo>
                  <a:pt x="34114" y="1543050"/>
                  <a:pt x="0" y="1508936"/>
                  <a:pt x="0" y="1466854"/>
                </a:cubicBezTo>
                <a:lnTo>
                  <a:pt x="0" y="76196"/>
                </a:lnTo>
                <a:cubicBezTo>
                  <a:pt x="0" y="34142"/>
                  <a:pt x="34142" y="0"/>
                  <a:pt x="7619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25400">
            <a:solidFill>
              <a:srgbClr val="8B0000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5829151" y="3662362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700" y="0"/>
                </a:moveTo>
                <a:lnTo>
                  <a:pt x="266700" y="0"/>
                </a:lnTo>
                <a:cubicBezTo>
                  <a:pt x="413896" y="0"/>
                  <a:pt x="533400" y="119504"/>
                  <a:pt x="533400" y="266700"/>
                </a:cubicBezTo>
                <a:lnTo>
                  <a:pt x="533400" y="266700"/>
                </a:lnTo>
                <a:cubicBezTo>
                  <a:pt x="533400" y="413896"/>
                  <a:pt x="413896" y="533400"/>
                  <a:pt x="266700" y="533400"/>
                </a:cubicBezTo>
                <a:lnTo>
                  <a:pt x="266700" y="533400"/>
                </a:lnTo>
                <a:cubicBezTo>
                  <a:pt x="119504" y="533400"/>
                  <a:pt x="0" y="413896"/>
                  <a:pt x="0" y="266700"/>
                </a:cubicBezTo>
                <a:lnTo>
                  <a:pt x="0" y="266700"/>
                </a:lnTo>
                <a:cubicBezTo>
                  <a:pt x="0" y="119504"/>
                  <a:pt x="119504" y="0"/>
                  <a:pt x="266700" y="0"/>
                </a:cubicBez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17" name="Shape 14"/>
          <p:cNvSpPr/>
          <p:nvPr/>
        </p:nvSpPr>
        <p:spPr>
          <a:xfrm>
            <a:off x="5981551" y="3814763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cubicBezTo>
                  <a:pt x="177384" y="0"/>
                  <a:pt x="228600" y="51216"/>
                  <a:pt x="228600" y="114300"/>
                </a:cubicBezTo>
                <a:cubicBezTo>
                  <a:pt x="228600" y="177384"/>
                  <a:pt x="177384" y="228600"/>
                  <a:pt x="114300" y="228600"/>
                </a:cubicBezTo>
                <a:cubicBezTo>
                  <a:pt x="51216" y="228600"/>
                  <a:pt x="0" y="177384"/>
                  <a:pt x="0" y="114300"/>
                </a:cubicBezTo>
                <a:cubicBezTo>
                  <a:pt x="0" y="51216"/>
                  <a:pt x="51216" y="0"/>
                  <a:pt x="114300" y="0"/>
                </a:cubicBezTo>
                <a:close/>
                <a:moveTo>
                  <a:pt x="103584" y="53578"/>
                </a:moveTo>
                <a:lnTo>
                  <a:pt x="103584" y="114300"/>
                </a:lnTo>
                <a:cubicBezTo>
                  <a:pt x="103584" y="117872"/>
                  <a:pt x="105370" y="121221"/>
                  <a:pt x="108362" y="123230"/>
                </a:cubicBezTo>
                <a:lnTo>
                  <a:pt x="151224" y="151805"/>
                </a:lnTo>
                <a:cubicBezTo>
                  <a:pt x="156136" y="155109"/>
                  <a:pt x="162788" y="153769"/>
                  <a:pt x="166092" y="148813"/>
                </a:cubicBezTo>
                <a:cubicBezTo>
                  <a:pt x="169396" y="143857"/>
                  <a:pt x="168057" y="137249"/>
                  <a:pt x="163101" y="133945"/>
                </a:cubicBezTo>
                <a:lnTo>
                  <a:pt x="125016" y="108585"/>
                </a:lnTo>
                <a:lnTo>
                  <a:pt x="125016" y="53578"/>
                </a:lnTo>
                <a:cubicBezTo>
                  <a:pt x="125016" y="47640"/>
                  <a:pt x="120238" y="42863"/>
                  <a:pt x="114300" y="42863"/>
                </a:cubicBezTo>
                <a:cubicBezTo>
                  <a:pt x="108362" y="42863"/>
                  <a:pt x="103584" y="47640"/>
                  <a:pt x="103584" y="53578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8" name="Text 15"/>
          <p:cNvSpPr/>
          <p:nvPr/>
        </p:nvSpPr>
        <p:spPr>
          <a:xfrm>
            <a:off x="4365575" y="4310063"/>
            <a:ext cx="34575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Time Is the Cause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4375100" y="4652963"/>
            <a:ext cx="34385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Temporal dissonance drives cognitive drift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8112026" y="3500438"/>
            <a:ext cx="3686175" cy="1543050"/>
          </a:xfrm>
          <a:custGeom>
            <a:avLst/>
            <a:gdLst/>
            <a:ahLst/>
            <a:cxnLst/>
            <a:rect l="l" t="t" r="r" b="b"/>
            <a:pathLst>
              <a:path w="3686175" h="1543050">
                <a:moveTo>
                  <a:pt x="76196" y="0"/>
                </a:moveTo>
                <a:lnTo>
                  <a:pt x="3609979" y="0"/>
                </a:lnTo>
                <a:cubicBezTo>
                  <a:pt x="3652061" y="0"/>
                  <a:pt x="3686175" y="34114"/>
                  <a:pt x="3686175" y="76196"/>
                </a:cubicBezTo>
                <a:lnTo>
                  <a:pt x="3686175" y="1466854"/>
                </a:lnTo>
                <a:cubicBezTo>
                  <a:pt x="3686175" y="1508936"/>
                  <a:pt x="3652061" y="1543050"/>
                  <a:pt x="3609979" y="1543050"/>
                </a:cubicBezTo>
                <a:lnTo>
                  <a:pt x="76196" y="1543050"/>
                </a:lnTo>
                <a:cubicBezTo>
                  <a:pt x="34114" y="1543050"/>
                  <a:pt x="0" y="1508936"/>
                  <a:pt x="0" y="1466854"/>
                </a:cubicBezTo>
                <a:lnTo>
                  <a:pt x="0" y="76196"/>
                </a:lnTo>
                <a:cubicBezTo>
                  <a:pt x="0" y="34142"/>
                  <a:pt x="34142" y="0"/>
                  <a:pt x="7619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25400">
            <a:solidFill>
              <a:srgbClr val="059669"/>
            </a:solidFill>
            <a:prstDash val="solid"/>
          </a:ln>
        </p:spPr>
      </p:sp>
      <p:sp>
        <p:nvSpPr>
          <p:cNvPr id="21" name="Shape 18"/>
          <p:cNvSpPr/>
          <p:nvPr/>
        </p:nvSpPr>
        <p:spPr>
          <a:xfrm>
            <a:off x="9690050" y="3662362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700" y="0"/>
                </a:moveTo>
                <a:lnTo>
                  <a:pt x="266700" y="0"/>
                </a:lnTo>
                <a:cubicBezTo>
                  <a:pt x="413896" y="0"/>
                  <a:pt x="533400" y="119504"/>
                  <a:pt x="533400" y="266700"/>
                </a:cubicBezTo>
                <a:lnTo>
                  <a:pt x="533400" y="266700"/>
                </a:lnTo>
                <a:cubicBezTo>
                  <a:pt x="533400" y="413896"/>
                  <a:pt x="413896" y="533400"/>
                  <a:pt x="266700" y="533400"/>
                </a:cubicBezTo>
                <a:lnTo>
                  <a:pt x="266700" y="533400"/>
                </a:lnTo>
                <a:cubicBezTo>
                  <a:pt x="119504" y="533400"/>
                  <a:pt x="0" y="413896"/>
                  <a:pt x="0" y="266700"/>
                </a:cubicBezTo>
                <a:lnTo>
                  <a:pt x="0" y="266700"/>
                </a:lnTo>
                <a:cubicBezTo>
                  <a:pt x="0" y="119504"/>
                  <a:pt x="119504" y="0"/>
                  <a:pt x="266700" y="0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22" name="Shape 19"/>
          <p:cNvSpPr/>
          <p:nvPr/>
        </p:nvSpPr>
        <p:spPr>
          <a:xfrm>
            <a:off x="9842450" y="3814763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48176"/>
                </a:moveTo>
                <a:lnTo>
                  <a:pt x="107603" y="38889"/>
                </a:lnTo>
                <a:cubicBezTo>
                  <a:pt x="96441" y="23440"/>
                  <a:pt x="78537" y="14288"/>
                  <a:pt x="59427" y="14288"/>
                </a:cubicBezTo>
                <a:cubicBezTo>
                  <a:pt x="26610" y="14288"/>
                  <a:pt x="0" y="40898"/>
                  <a:pt x="0" y="73715"/>
                </a:cubicBezTo>
                <a:lnTo>
                  <a:pt x="0" y="74875"/>
                </a:lnTo>
                <a:cubicBezTo>
                  <a:pt x="0" y="85412"/>
                  <a:pt x="2768" y="96307"/>
                  <a:pt x="7412" y="107156"/>
                </a:cubicBezTo>
                <a:lnTo>
                  <a:pt x="54739" y="107156"/>
                </a:lnTo>
                <a:cubicBezTo>
                  <a:pt x="56168" y="107156"/>
                  <a:pt x="57463" y="106308"/>
                  <a:pt x="58043" y="104968"/>
                </a:cubicBezTo>
                <a:lnTo>
                  <a:pt x="72241" y="70902"/>
                </a:lnTo>
                <a:cubicBezTo>
                  <a:pt x="73893" y="66973"/>
                  <a:pt x="77733" y="64383"/>
                  <a:pt x="81975" y="64294"/>
                </a:cubicBezTo>
                <a:cubicBezTo>
                  <a:pt x="86216" y="64204"/>
                  <a:pt x="90145" y="66705"/>
                  <a:pt x="91886" y="70589"/>
                </a:cubicBezTo>
                <a:lnTo>
                  <a:pt x="114791" y="121444"/>
                </a:lnTo>
                <a:lnTo>
                  <a:pt x="133276" y="84475"/>
                </a:lnTo>
                <a:cubicBezTo>
                  <a:pt x="135106" y="80858"/>
                  <a:pt x="138812" y="78537"/>
                  <a:pt x="142875" y="78537"/>
                </a:cubicBezTo>
                <a:cubicBezTo>
                  <a:pt x="146938" y="78537"/>
                  <a:pt x="150644" y="80814"/>
                  <a:pt x="152474" y="84475"/>
                </a:cubicBezTo>
                <a:lnTo>
                  <a:pt x="162833" y="105147"/>
                </a:lnTo>
                <a:cubicBezTo>
                  <a:pt x="163458" y="106353"/>
                  <a:pt x="164663" y="107112"/>
                  <a:pt x="166048" y="107112"/>
                </a:cubicBezTo>
                <a:lnTo>
                  <a:pt x="221233" y="107112"/>
                </a:lnTo>
                <a:cubicBezTo>
                  <a:pt x="225921" y="96262"/>
                  <a:pt x="228645" y="85368"/>
                  <a:pt x="228645" y="74831"/>
                </a:cubicBezTo>
                <a:lnTo>
                  <a:pt x="228645" y="73670"/>
                </a:lnTo>
                <a:cubicBezTo>
                  <a:pt x="228600" y="40898"/>
                  <a:pt x="201990" y="14288"/>
                  <a:pt x="169173" y="14288"/>
                </a:cubicBezTo>
                <a:cubicBezTo>
                  <a:pt x="150108" y="14288"/>
                  <a:pt x="132159" y="23440"/>
                  <a:pt x="120997" y="38889"/>
                </a:cubicBezTo>
                <a:lnTo>
                  <a:pt x="114300" y="48131"/>
                </a:lnTo>
                <a:close/>
                <a:moveTo>
                  <a:pt x="209669" y="128588"/>
                </a:moveTo>
                <a:lnTo>
                  <a:pt x="166003" y="128588"/>
                </a:lnTo>
                <a:cubicBezTo>
                  <a:pt x="156537" y="128588"/>
                  <a:pt x="147876" y="123230"/>
                  <a:pt x="143634" y="114746"/>
                </a:cubicBezTo>
                <a:lnTo>
                  <a:pt x="142875" y="113228"/>
                </a:lnTo>
                <a:lnTo>
                  <a:pt x="123899" y="151224"/>
                </a:lnTo>
                <a:cubicBezTo>
                  <a:pt x="122069" y="154930"/>
                  <a:pt x="118229" y="157252"/>
                  <a:pt x="114077" y="157163"/>
                </a:cubicBezTo>
                <a:cubicBezTo>
                  <a:pt x="109924" y="157073"/>
                  <a:pt x="106219" y="154618"/>
                  <a:pt x="104522" y="150867"/>
                </a:cubicBezTo>
                <a:lnTo>
                  <a:pt x="82510" y="101977"/>
                </a:lnTo>
                <a:lnTo>
                  <a:pt x="77822" y="113228"/>
                </a:lnTo>
                <a:cubicBezTo>
                  <a:pt x="73938" y="122560"/>
                  <a:pt x="64830" y="128632"/>
                  <a:pt x="54739" y="128632"/>
                </a:cubicBezTo>
                <a:lnTo>
                  <a:pt x="18931" y="128632"/>
                </a:lnTo>
                <a:cubicBezTo>
                  <a:pt x="40005" y="161583"/>
                  <a:pt x="73849" y="191899"/>
                  <a:pt x="95012" y="208062"/>
                </a:cubicBezTo>
                <a:cubicBezTo>
                  <a:pt x="100548" y="212259"/>
                  <a:pt x="107335" y="214357"/>
                  <a:pt x="114255" y="214357"/>
                </a:cubicBezTo>
                <a:cubicBezTo>
                  <a:pt x="121176" y="214357"/>
                  <a:pt x="128007" y="212303"/>
                  <a:pt x="133499" y="208062"/>
                </a:cubicBezTo>
                <a:cubicBezTo>
                  <a:pt x="154751" y="191854"/>
                  <a:pt x="188595" y="161538"/>
                  <a:pt x="209669" y="128588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3" name="Text 20"/>
          <p:cNvSpPr/>
          <p:nvPr/>
        </p:nvSpPr>
        <p:spPr>
          <a:xfrm>
            <a:off x="8226326" y="4310063"/>
            <a:ext cx="34575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Restoration Is the Solution</a:t>
            </a: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8235851" y="4652963"/>
            <a:ext cx="34385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Temporal re-alignment prevents transition</a:t>
            </a:r>
            <a:endParaRPr lang="en-US" sz="1600" dirty="0"/>
          </a:p>
        </p:txBody>
      </p:sp>
      <p:sp>
        <p:nvSpPr>
          <p:cNvPr id="25" name="Shape 22"/>
          <p:cNvSpPr/>
          <p:nvPr/>
        </p:nvSpPr>
        <p:spPr>
          <a:xfrm>
            <a:off x="381000" y="5291138"/>
            <a:ext cx="11430000" cy="19050"/>
          </a:xfrm>
          <a:custGeom>
            <a:avLst/>
            <a:gdLst/>
            <a:ahLst/>
            <a:cxnLst/>
            <a:rect l="l" t="t" r="r" b="b"/>
            <a:pathLst>
              <a:path w="11430000" h="19050">
                <a:moveTo>
                  <a:pt x="0" y="0"/>
                </a:moveTo>
                <a:lnTo>
                  <a:pt x="11430000" y="0"/>
                </a:lnTo>
                <a:lnTo>
                  <a:pt x="11430000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26" name="Text 23"/>
          <p:cNvSpPr/>
          <p:nvPr/>
        </p:nvSpPr>
        <p:spPr>
          <a:xfrm>
            <a:off x="381000" y="5453063"/>
            <a:ext cx="11525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What This Framework Enables</a:t>
            </a:r>
            <a:endParaRPr lang="en-US" sz="1600" dirty="0"/>
          </a:p>
        </p:txBody>
      </p:sp>
      <p:sp>
        <p:nvSpPr>
          <p:cNvPr id="27" name="Text 24"/>
          <p:cNvSpPr/>
          <p:nvPr/>
        </p:nvSpPr>
        <p:spPr>
          <a:xfrm>
            <a:off x="381000" y="5834063"/>
            <a:ext cx="56769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Early-Warning Systems: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Design detection protocols for cognitive dissonance before dementia develops</a:t>
            </a:r>
            <a:endParaRPr lang="en-US" sz="1600" dirty="0"/>
          </a:p>
        </p:txBody>
      </p:sp>
      <p:sp>
        <p:nvSpPr>
          <p:cNvPr id="28" name="Text 25"/>
          <p:cNvSpPr/>
          <p:nvPr/>
        </p:nvSpPr>
        <p:spPr>
          <a:xfrm>
            <a:off x="6210300" y="5834063"/>
            <a:ext cx="56769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Temporal-Health Simulations: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Model population outcomes under different temporal regime policies</a:t>
            </a:r>
            <a:endParaRPr lang="en-US" sz="1600" dirty="0"/>
          </a:p>
        </p:txBody>
      </p:sp>
      <p:sp>
        <p:nvSpPr>
          <p:cNvPr id="29" name="Text 26"/>
          <p:cNvSpPr/>
          <p:nvPr/>
        </p:nvSpPr>
        <p:spPr>
          <a:xfrm>
            <a:off x="381000" y="6367463"/>
            <a:ext cx="56769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Environment Evaluation: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Assess care facilities, workplaces, and institutions for cognitive harm</a:t>
            </a:r>
            <a:endParaRPr lang="en-US" sz="1600" dirty="0"/>
          </a:p>
        </p:txBody>
      </p:sp>
      <p:sp>
        <p:nvSpPr>
          <p:cNvPr id="30" name="Text 27"/>
          <p:cNvSpPr/>
          <p:nvPr/>
        </p:nvSpPr>
        <p:spPr>
          <a:xfrm>
            <a:off x="6210300" y="6367463"/>
            <a:ext cx="56769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Prevention at Scale: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Block progression to Alzheimer's where dementia already exists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419100"/>
            <a:ext cx="3238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8B000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1.1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708422" y="381000"/>
            <a:ext cx="713422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The Core Problem: Why Prevention Has Failed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1000" y="838200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5" name="Shape 3"/>
          <p:cNvSpPr/>
          <p:nvPr/>
        </p:nvSpPr>
        <p:spPr>
          <a:xfrm>
            <a:off x="400050" y="1104900"/>
            <a:ext cx="38100" cy="1733550"/>
          </a:xfrm>
          <a:custGeom>
            <a:avLst/>
            <a:gdLst/>
            <a:ahLst/>
            <a:cxnLst/>
            <a:rect l="l" t="t" r="r" b="b"/>
            <a:pathLst>
              <a:path w="38100" h="1733550">
                <a:moveTo>
                  <a:pt x="0" y="0"/>
                </a:moveTo>
                <a:lnTo>
                  <a:pt x="38100" y="0"/>
                </a:lnTo>
                <a:lnTo>
                  <a:pt x="38100" y="1733550"/>
                </a:lnTo>
                <a:lnTo>
                  <a:pt x="0" y="173355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6" name="Text 4"/>
          <p:cNvSpPr/>
          <p:nvPr/>
        </p:nvSpPr>
        <p:spPr>
          <a:xfrm>
            <a:off x="609600" y="1104900"/>
            <a:ext cx="5429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The Paradox of Current Research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609600" y="1485900"/>
            <a:ext cx="54102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Alzheimer's research has focused almost exclusively on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8B000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biological pathology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—amyloid plaques, tau tangles, neurofibrillary degeneration—that appears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late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in the disease process.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609600" y="2343150"/>
            <a:ext cx="54102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By the time these markers are detectable, the system has already crossed into irreversibility. The upstream causes remain unaddressed.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381000" y="3028950"/>
            <a:ext cx="5562600" cy="1752600"/>
          </a:xfrm>
          <a:custGeom>
            <a:avLst/>
            <a:gdLst/>
            <a:ahLst/>
            <a:cxnLst/>
            <a:rect l="l" t="t" r="r" b="b"/>
            <a:pathLst>
              <a:path w="5562600" h="1752600">
                <a:moveTo>
                  <a:pt x="76203" y="0"/>
                </a:moveTo>
                <a:lnTo>
                  <a:pt x="5486397" y="0"/>
                </a:lnTo>
                <a:cubicBezTo>
                  <a:pt x="5528483" y="0"/>
                  <a:pt x="5562600" y="34117"/>
                  <a:pt x="5562600" y="76203"/>
                </a:cubicBezTo>
                <a:lnTo>
                  <a:pt x="5562600" y="1676397"/>
                </a:lnTo>
                <a:cubicBezTo>
                  <a:pt x="5562600" y="1718483"/>
                  <a:pt x="5528483" y="1752600"/>
                  <a:pt x="5486397" y="1752600"/>
                </a:cubicBezTo>
                <a:lnTo>
                  <a:pt x="76203" y="1752600"/>
                </a:lnTo>
                <a:cubicBezTo>
                  <a:pt x="34117" y="1752600"/>
                  <a:pt x="0" y="1718483"/>
                  <a:pt x="0" y="1676397"/>
                </a:cubicBezTo>
                <a:lnTo>
                  <a:pt x="0" y="76203"/>
                </a:lnTo>
                <a:cubicBezTo>
                  <a:pt x="0" y="34145"/>
                  <a:pt x="34145" y="0"/>
                  <a:pt x="76203" y="0"/>
                </a:cubicBezTo>
                <a:close/>
              </a:path>
            </a:pathLst>
          </a:custGeom>
          <a:solidFill>
            <a:srgbClr val="F9FAFB"/>
          </a:solidFill>
          <a:ln/>
        </p:spPr>
      </p:sp>
      <p:sp>
        <p:nvSpPr>
          <p:cNvPr id="10" name="Text 8"/>
          <p:cNvSpPr/>
          <p:nvPr/>
        </p:nvSpPr>
        <p:spPr>
          <a:xfrm>
            <a:off x="571500" y="3219450"/>
            <a:ext cx="52673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The Missing Variable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571500" y="3600450"/>
            <a:ext cx="52578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What if the primary driver of cognitive decline is not biological but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temporal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? What if time itself functions as a physiological field, and prolonged dissonance between imposed and natural rhythms produces the drift that precedes all pathology?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6248400" y="1104900"/>
            <a:ext cx="5562600" cy="2838450"/>
          </a:xfrm>
          <a:custGeom>
            <a:avLst/>
            <a:gdLst/>
            <a:ahLst/>
            <a:cxnLst/>
            <a:rect l="l" t="t" r="r" b="b"/>
            <a:pathLst>
              <a:path w="5562600" h="2838450">
                <a:moveTo>
                  <a:pt x="76212" y="0"/>
                </a:moveTo>
                <a:lnTo>
                  <a:pt x="5486388" y="0"/>
                </a:lnTo>
                <a:cubicBezTo>
                  <a:pt x="5528479" y="0"/>
                  <a:pt x="5562600" y="34121"/>
                  <a:pt x="5562600" y="76212"/>
                </a:cubicBezTo>
                <a:lnTo>
                  <a:pt x="5562600" y="2762238"/>
                </a:lnTo>
                <a:cubicBezTo>
                  <a:pt x="5562600" y="2804329"/>
                  <a:pt x="5528479" y="2838450"/>
                  <a:pt x="5486388" y="2838450"/>
                </a:cubicBezTo>
                <a:lnTo>
                  <a:pt x="76212" y="2838450"/>
                </a:lnTo>
                <a:cubicBezTo>
                  <a:pt x="34121" y="2838450"/>
                  <a:pt x="0" y="2804329"/>
                  <a:pt x="0" y="2762238"/>
                </a:cubicBezTo>
                <a:lnTo>
                  <a:pt x="0" y="76212"/>
                </a:lnTo>
                <a:cubicBezTo>
                  <a:pt x="0" y="34150"/>
                  <a:pt x="34150" y="0"/>
                  <a:pt x="76212" y="0"/>
                </a:cubicBez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13" name="Text 11"/>
          <p:cNvSpPr/>
          <p:nvPr/>
        </p:nvSpPr>
        <p:spPr>
          <a:xfrm>
            <a:off x="6477000" y="1333500"/>
            <a:ext cx="52006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The Central Thesis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6477000" y="1752600"/>
            <a:ext cx="51816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Time is not a background abstraction.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It is an active field that shapes cognition, memory consolidation, and neural stability.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6477000" y="2362200"/>
            <a:ext cx="51816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Temporal dissonance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—the sustained mismatch between externally imposed time structures and endogenous biological rhythms—is the causal driver of cognitive drift.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6477000" y="3219450"/>
            <a:ext cx="51816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Alzheimer's is preventable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by detecting and correcting temporal dissonance before the recovery gradient collapses.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6253163" y="4138613"/>
            <a:ext cx="5553075" cy="1514475"/>
          </a:xfrm>
          <a:custGeom>
            <a:avLst/>
            <a:gdLst/>
            <a:ahLst/>
            <a:cxnLst/>
            <a:rect l="l" t="t" r="r" b="b"/>
            <a:pathLst>
              <a:path w="5553075" h="1514475">
                <a:moveTo>
                  <a:pt x="76193" y="0"/>
                </a:moveTo>
                <a:lnTo>
                  <a:pt x="5476882" y="0"/>
                </a:lnTo>
                <a:cubicBezTo>
                  <a:pt x="5518962" y="0"/>
                  <a:pt x="5553075" y="34113"/>
                  <a:pt x="5553075" y="76193"/>
                </a:cubicBezTo>
                <a:lnTo>
                  <a:pt x="5553075" y="1438282"/>
                </a:lnTo>
                <a:cubicBezTo>
                  <a:pt x="5553075" y="1480362"/>
                  <a:pt x="5518962" y="1514475"/>
                  <a:pt x="5476882" y="1514475"/>
                </a:cubicBezTo>
                <a:lnTo>
                  <a:pt x="76193" y="1514475"/>
                </a:lnTo>
                <a:cubicBezTo>
                  <a:pt x="34113" y="1514475"/>
                  <a:pt x="0" y="1480362"/>
                  <a:pt x="0" y="1438282"/>
                </a:cubicBezTo>
                <a:lnTo>
                  <a:pt x="0" y="76193"/>
                </a:lnTo>
                <a:cubicBezTo>
                  <a:pt x="0" y="34141"/>
                  <a:pt x="34141" y="0"/>
                  <a:pt x="7619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6448425" y="4333875"/>
            <a:ext cx="52482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Key Insight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6448425" y="4714875"/>
            <a:ext cx="523875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Dementia precedes Alzheimer's not as a prodromal stage, but as a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warning signal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—a recoverable drift state that, if left uncorrected, crosses a phase transition into irreversible disease.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419100"/>
            <a:ext cx="3524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8B000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1.2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737741" y="381000"/>
            <a:ext cx="69151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The Three-State Model: A New Classification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1000" y="838200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5" name="Shape 3"/>
          <p:cNvSpPr/>
          <p:nvPr/>
        </p:nvSpPr>
        <p:spPr>
          <a:xfrm>
            <a:off x="390525" y="1076325"/>
            <a:ext cx="3667125" cy="2609850"/>
          </a:xfrm>
          <a:custGeom>
            <a:avLst/>
            <a:gdLst/>
            <a:ahLst/>
            <a:cxnLst/>
            <a:rect l="l" t="t" r="r" b="b"/>
            <a:pathLst>
              <a:path w="3667125" h="2609850">
                <a:moveTo>
                  <a:pt x="76208" y="0"/>
                </a:moveTo>
                <a:lnTo>
                  <a:pt x="3590917" y="0"/>
                </a:lnTo>
                <a:cubicBezTo>
                  <a:pt x="3633006" y="0"/>
                  <a:pt x="3667125" y="34119"/>
                  <a:pt x="3667125" y="76208"/>
                </a:cubicBezTo>
                <a:lnTo>
                  <a:pt x="3667125" y="2533642"/>
                </a:lnTo>
                <a:cubicBezTo>
                  <a:pt x="3667125" y="2575731"/>
                  <a:pt x="3633006" y="2609850"/>
                  <a:pt x="3590917" y="2609850"/>
                </a:cubicBezTo>
                <a:lnTo>
                  <a:pt x="76208" y="2609850"/>
                </a:lnTo>
                <a:cubicBezTo>
                  <a:pt x="34119" y="2609850"/>
                  <a:pt x="0" y="2575731"/>
                  <a:pt x="0" y="2533642"/>
                </a:cubicBezTo>
                <a:lnTo>
                  <a:pt x="0" y="76208"/>
                </a:lnTo>
                <a:cubicBezTo>
                  <a:pt x="0" y="34119"/>
                  <a:pt x="34119" y="0"/>
                  <a:pt x="76208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5E7EB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552450" y="12382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7" name="Text 5"/>
          <p:cNvSpPr/>
          <p:nvPr/>
        </p:nvSpPr>
        <p:spPr>
          <a:xfrm>
            <a:off x="509587" y="1238250"/>
            <a:ext cx="46672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1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1047750" y="1295400"/>
            <a:ext cx="19050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Cognitive Dissonance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552450" y="1733550"/>
            <a:ext cx="34099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8B000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Pre-Dementia Stage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552450" y="2000250"/>
            <a:ext cx="34194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Definition: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Sustained internal conflict arising from temporal overload and schedule pressure.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552450" y="2533650"/>
            <a:ext cx="34194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Characteristics: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Monkey mind, attention fragmentation, subjective time compression.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552450" y="3067050"/>
            <a:ext cx="34194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Recoverability:</a:t>
            </a:r>
            <a:pPr>
              <a:lnSpc>
                <a:spcPct val="130000"/>
              </a:lnSpc>
            </a:pPr>
            <a:r>
              <a:rPr lang="en-US" sz="1200" b="1" dirty="0">
                <a:solidFill>
                  <a:srgbClr val="8B000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Fully reversible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through environmental correction.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4263926" y="1076325"/>
            <a:ext cx="3667125" cy="2609850"/>
          </a:xfrm>
          <a:custGeom>
            <a:avLst/>
            <a:gdLst/>
            <a:ahLst/>
            <a:cxnLst/>
            <a:rect l="l" t="t" r="r" b="b"/>
            <a:pathLst>
              <a:path w="3667125" h="2609850">
                <a:moveTo>
                  <a:pt x="76208" y="0"/>
                </a:moveTo>
                <a:lnTo>
                  <a:pt x="3590917" y="0"/>
                </a:lnTo>
                <a:cubicBezTo>
                  <a:pt x="3633006" y="0"/>
                  <a:pt x="3667125" y="34119"/>
                  <a:pt x="3667125" y="76208"/>
                </a:cubicBezTo>
                <a:lnTo>
                  <a:pt x="3667125" y="2533642"/>
                </a:lnTo>
                <a:cubicBezTo>
                  <a:pt x="3667125" y="2575731"/>
                  <a:pt x="3633006" y="2609850"/>
                  <a:pt x="3590917" y="2609850"/>
                </a:cubicBezTo>
                <a:lnTo>
                  <a:pt x="76208" y="2609850"/>
                </a:lnTo>
                <a:cubicBezTo>
                  <a:pt x="34119" y="2609850"/>
                  <a:pt x="0" y="2575731"/>
                  <a:pt x="0" y="2533642"/>
                </a:cubicBezTo>
                <a:lnTo>
                  <a:pt x="0" y="76208"/>
                </a:lnTo>
                <a:cubicBezTo>
                  <a:pt x="0" y="34119"/>
                  <a:pt x="34119" y="0"/>
                  <a:pt x="76208" y="0"/>
                </a:cubicBezTo>
                <a:close/>
              </a:path>
            </a:pathLst>
          </a:custGeom>
          <a:solidFill>
            <a:srgbClr val="F9FAFB"/>
          </a:solidFill>
          <a:ln w="25400">
            <a:solidFill>
              <a:srgbClr val="8B0000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4425851" y="12382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15" name="Text 13"/>
          <p:cNvSpPr/>
          <p:nvPr/>
        </p:nvSpPr>
        <p:spPr>
          <a:xfrm>
            <a:off x="4382988" y="1238250"/>
            <a:ext cx="46672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2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4921151" y="1295400"/>
            <a:ext cx="904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Dementia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4425851" y="1733550"/>
            <a:ext cx="34099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8B000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Drift State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4425851" y="2000250"/>
            <a:ext cx="34194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Definition: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Persistent temporal drift producing gradual degradation of memory coherence.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4425851" y="2533650"/>
            <a:ext cx="34194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Characteristics: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Fluctuating coherence, observable recovery when restoration available.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4425851" y="3067050"/>
            <a:ext cx="34194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Recoverability:</a:t>
            </a:r>
            <a:pPr>
              <a:lnSpc>
                <a:spcPct val="130000"/>
              </a:lnSpc>
            </a:pPr>
            <a:r>
              <a:rPr lang="en-US" sz="1200" b="1" dirty="0">
                <a:solidFill>
                  <a:srgbClr val="8B000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Recoverable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while restoration capacity (ξ) remains.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8137475" y="1076325"/>
            <a:ext cx="3667125" cy="2609850"/>
          </a:xfrm>
          <a:custGeom>
            <a:avLst/>
            <a:gdLst/>
            <a:ahLst/>
            <a:cxnLst/>
            <a:rect l="l" t="t" r="r" b="b"/>
            <a:pathLst>
              <a:path w="3667125" h="2609850">
                <a:moveTo>
                  <a:pt x="76208" y="0"/>
                </a:moveTo>
                <a:lnTo>
                  <a:pt x="3590917" y="0"/>
                </a:lnTo>
                <a:cubicBezTo>
                  <a:pt x="3633006" y="0"/>
                  <a:pt x="3667125" y="34119"/>
                  <a:pt x="3667125" y="76208"/>
                </a:cubicBezTo>
                <a:lnTo>
                  <a:pt x="3667125" y="2533642"/>
                </a:lnTo>
                <a:cubicBezTo>
                  <a:pt x="3667125" y="2575731"/>
                  <a:pt x="3633006" y="2609850"/>
                  <a:pt x="3590917" y="2609850"/>
                </a:cubicBezTo>
                <a:lnTo>
                  <a:pt x="76208" y="2609850"/>
                </a:lnTo>
                <a:cubicBezTo>
                  <a:pt x="34119" y="2609850"/>
                  <a:pt x="0" y="2575731"/>
                  <a:pt x="0" y="2533642"/>
                </a:cubicBezTo>
                <a:lnTo>
                  <a:pt x="0" y="76208"/>
                </a:lnTo>
                <a:cubicBezTo>
                  <a:pt x="0" y="34119"/>
                  <a:pt x="34119" y="0"/>
                  <a:pt x="76208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1F2937"/>
            </a:solidFill>
            <a:prstDash val="solid"/>
          </a:ln>
        </p:spPr>
      </p:sp>
      <p:sp>
        <p:nvSpPr>
          <p:cNvPr id="22" name="Shape 20"/>
          <p:cNvSpPr/>
          <p:nvPr/>
        </p:nvSpPr>
        <p:spPr>
          <a:xfrm>
            <a:off x="8299400" y="12382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1F2937"/>
          </a:solidFill>
          <a:ln/>
        </p:spPr>
      </p:sp>
      <p:sp>
        <p:nvSpPr>
          <p:cNvPr id="23" name="Text 21"/>
          <p:cNvSpPr/>
          <p:nvPr/>
        </p:nvSpPr>
        <p:spPr>
          <a:xfrm>
            <a:off x="8256538" y="1238250"/>
            <a:ext cx="46672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3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8794700" y="1295400"/>
            <a:ext cx="10763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Alzheimer's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8299400" y="1733550"/>
            <a:ext cx="34099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Phase Transition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8299400" y="2000250"/>
            <a:ext cx="34194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Definition: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Loss of recoverability—collapse of the recovery gradient.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8299400" y="2533650"/>
            <a:ext cx="34194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Characteristics: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Monotonic decline, no rebound after rest, biological pathology emerges.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8299400" y="3067050"/>
            <a:ext cx="34194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Recoverability:Irreversible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within current system architecture.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385763" y="3852863"/>
            <a:ext cx="11420475" cy="2790825"/>
          </a:xfrm>
          <a:custGeom>
            <a:avLst/>
            <a:gdLst/>
            <a:ahLst/>
            <a:cxnLst/>
            <a:rect l="l" t="t" r="r" b="b"/>
            <a:pathLst>
              <a:path w="11420475" h="2790825">
                <a:moveTo>
                  <a:pt x="76190" y="0"/>
                </a:moveTo>
                <a:lnTo>
                  <a:pt x="11344285" y="0"/>
                </a:lnTo>
                <a:cubicBezTo>
                  <a:pt x="11386364" y="0"/>
                  <a:pt x="11420475" y="34111"/>
                  <a:pt x="11420475" y="76190"/>
                </a:cubicBezTo>
                <a:lnTo>
                  <a:pt x="11420475" y="2714635"/>
                </a:lnTo>
                <a:cubicBezTo>
                  <a:pt x="11420475" y="2756714"/>
                  <a:pt x="11386364" y="2790825"/>
                  <a:pt x="11344285" y="2790825"/>
                </a:cubicBezTo>
                <a:lnTo>
                  <a:pt x="76190" y="2790825"/>
                </a:lnTo>
                <a:cubicBezTo>
                  <a:pt x="34111" y="2790825"/>
                  <a:pt x="0" y="2756714"/>
                  <a:pt x="0" y="2714635"/>
                </a:cubicBezTo>
                <a:lnTo>
                  <a:pt x="0" y="76190"/>
                </a:lnTo>
                <a:cubicBezTo>
                  <a:pt x="0" y="34111"/>
                  <a:pt x="34111" y="0"/>
                  <a:pt x="7619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542925" y="4010025"/>
            <a:ext cx="11191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System State Progression</a:t>
            </a:r>
            <a:endParaRPr lang="en-US" sz="1600" dirty="0"/>
          </a:p>
        </p:txBody>
      </p:sp>
      <p:pic>
        <p:nvPicPr>
          <p:cNvPr id="31" name="Image 0" descr="https://kimi-img.moonshot.cn/pub/slides/26-04-05-14:15:02-d78vrpn6rtpak5rngfi0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542925" y="4391025"/>
            <a:ext cx="11106150" cy="2095500"/>
          </a:xfrm>
          <a:prstGeom prst="roundRect">
            <a:avLst>
              <a:gd name="adj" fmla="val 0"/>
            </a:avLst>
          </a:prstGeom>
        </p:spPr>
      </p:pic>
    </p:spTree>
  </p:cSld>
  <p:clrMapOvr>
    <a:masterClrMapping/>
  </p:clrMapOvr>
  <p:transition>
    <p:fade/>
    <p:spd val="me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419100"/>
            <a:ext cx="3524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8B000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2.1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737741" y="381000"/>
            <a:ext cx="437197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Time as a Physiological Field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1000" y="838200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5" name="Text 3"/>
          <p:cNvSpPr/>
          <p:nvPr/>
        </p:nvSpPr>
        <p:spPr>
          <a:xfrm>
            <a:off x="381000" y="1066800"/>
            <a:ext cx="56959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Reframing Time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381000" y="1447800"/>
            <a:ext cx="56769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Time is conventionally treated as a neutral background against which biological processes unfold. This framework proposes a fundamental reframing: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time functions as a physiological field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—an active structure that shapes cognition, memory consolidation, and neural stability.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81000" y="2552700"/>
            <a:ext cx="56769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Just as electromagnetic fields influence charged particles, temporal fields influence cognitive coherence. The structure of time—its rhythm, pacing, and alignment with biological rhythms—directly determines system stability.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400050" y="3448050"/>
            <a:ext cx="5581650" cy="2247900"/>
          </a:xfrm>
          <a:custGeom>
            <a:avLst/>
            <a:gdLst/>
            <a:ahLst/>
            <a:cxnLst/>
            <a:rect l="l" t="t" r="r" b="b"/>
            <a:pathLst>
              <a:path w="5581650" h="2247900">
                <a:moveTo>
                  <a:pt x="38100" y="0"/>
                </a:moveTo>
                <a:lnTo>
                  <a:pt x="5505446" y="0"/>
                </a:lnTo>
                <a:cubicBezTo>
                  <a:pt x="5547532" y="0"/>
                  <a:pt x="5581650" y="34118"/>
                  <a:pt x="5581650" y="76204"/>
                </a:cubicBezTo>
                <a:lnTo>
                  <a:pt x="5581650" y="2171696"/>
                </a:lnTo>
                <a:cubicBezTo>
                  <a:pt x="5581650" y="2213782"/>
                  <a:pt x="5547532" y="2247900"/>
                  <a:pt x="5505446" y="2247900"/>
                </a:cubicBezTo>
                <a:lnTo>
                  <a:pt x="38100" y="2247900"/>
                </a:lnTo>
                <a:cubicBezTo>
                  <a:pt x="17072" y="2247900"/>
                  <a:pt x="0" y="2230828"/>
                  <a:pt x="0" y="22098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9FAFB"/>
          </a:solidFill>
          <a:ln/>
        </p:spPr>
      </p:sp>
      <p:sp>
        <p:nvSpPr>
          <p:cNvPr id="9" name="Shape 7"/>
          <p:cNvSpPr/>
          <p:nvPr/>
        </p:nvSpPr>
        <p:spPr>
          <a:xfrm>
            <a:off x="400050" y="3448050"/>
            <a:ext cx="38100" cy="2247900"/>
          </a:xfrm>
          <a:custGeom>
            <a:avLst/>
            <a:gdLst/>
            <a:ahLst/>
            <a:cxnLst/>
            <a:rect l="l" t="t" r="r" b="b"/>
            <a:pathLst>
              <a:path w="38100" h="2247900">
                <a:moveTo>
                  <a:pt x="38100" y="0"/>
                </a:moveTo>
                <a:lnTo>
                  <a:pt x="38100" y="0"/>
                </a:lnTo>
                <a:lnTo>
                  <a:pt x="38100" y="2247900"/>
                </a:lnTo>
                <a:lnTo>
                  <a:pt x="38100" y="2247900"/>
                </a:lnTo>
                <a:cubicBezTo>
                  <a:pt x="17072" y="2247900"/>
                  <a:pt x="0" y="2230828"/>
                  <a:pt x="0" y="22098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10" name="Text 8"/>
          <p:cNvSpPr/>
          <p:nvPr/>
        </p:nvSpPr>
        <p:spPr>
          <a:xfrm>
            <a:off x="571500" y="3600450"/>
            <a:ext cx="5343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Two Temporal Fields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571500" y="3981450"/>
            <a:ext cx="5334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Natural Time (Endogenous)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571500" y="4248150"/>
            <a:ext cx="5334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Circadian rhythms, ultradian cycles, biological pacing. Self-regulated, coherent, restorative.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571500" y="4819650"/>
            <a:ext cx="5334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Extracted Time (Imposed)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571500" y="5086350"/>
            <a:ext cx="5334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Schedules, deadlines, interruptions, external demands. Fragmented, compressive, extractive.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6224588" y="1219200"/>
            <a:ext cx="5586413" cy="2819400"/>
          </a:xfrm>
          <a:custGeom>
            <a:avLst/>
            <a:gdLst/>
            <a:ahLst/>
            <a:cxnLst/>
            <a:rect l="l" t="t" r="r" b="b"/>
            <a:pathLst>
              <a:path w="5586413" h="2819400">
                <a:moveTo>
                  <a:pt x="28575" y="0"/>
                </a:moveTo>
                <a:lnTo>
                  <a:pt x="5510204" y="0"/>
                </a:lnTo>
                <a:cubicBezTo>
                  <a:pt x="5552293" y="0"/>
                  <a:pt x="5586413" y="34120"/>
                  <a:pt x="5586413" y="76208"/>
                </a:cubicBezTo>
                <a:lnTo>
                  <a:pt x="5586413" y="2743192"/>
                </a:lnTo>
                <a:cubicBezTo>
                  <a:pt x="5586413" y="2785280"/>
                  <a:pt x="5552293" y="2819400"/>
                  <a:pt x="5510204" y="2819400"/>
                </a:cubicBezTo>
                <a:lnTo>
                  <a:pt x="28575" y="2819400"/>
                </a:lnTo>
                <a:cubicBezTo>
                  <a:pt x="12804" y="2819400"/>
                  <a:pt x="0" y="2806596"/>
                  <a:pt x="0" y="2790825"/>
                </a:cubicBezTo>
                <a:lnTo>
                  <a:pt x="0" y="28575"/>
                </a:lnTo>
                <a:cubicBezTo>
                  <a:pt x="0" y="12804"/>
                  <a:pt x="12804" y="0"/>
                  <a:pt x="28575" y="0"/>
                </a:cubicBezTo>
                <a:close/>
              </a:path>
            </a:pathLst>
          </a:custGeom>
          <a:solidFill>
            <a:srgbClr val="F9FAFB"/>
          </a:solidFill>
          <a:ln/>
        </p:spPr>
      </p:sp>
      <p:sp>
        <p:nvSpPr>
          <p:cNvPr id="16" name="Shape 14"/>
          <p:cNvSpPr/>
          <p:nvPr/>
        </p:nvSpPr>
        <p:spPr>
          <a:xfrm>
            <a:off x="6224588" y="1219200"/>
            <a:ext cx="28575" cy="2819400"/>
          </a:xfrm>
          <a:custGeom>
            <a:avLst/>
            <a:gdLst/>
            <a:ahLst/>
            <a:cxnLst/>
            <a:rect l="l" t="t" r="r" b="b"/>
            <a:pathLst>
              <a:path w="28575" h="2819400">
                <a:moveTo>
                  <a:pt x="28575" y="0"/>
                </a:moveTo>
                <a:lnTo>
                  <a:pt x="28575" y="0"/>
                </a:lnTo>
                <a:lnTo>
                  <a:pt x="28575" y="2819400"/>
                </a:lnTo>
                <a:lnTo>
                  <a:pt x="28575" y="2819400"/>
                </a:lnTo>
                <a:cubicBezTo>
                  <a:pt x="12804" y="2819400"/>
                  <a:pt x="0" y="2806596"/>
                  <a:pt x="0" y="2790825"/>
                </a:cubicBezTo>
                <a:lnTo>
                  <a:pt x="0" y="28575"/>
                </a:lnTo>
                <a:cubicBezTo>
                  <a:pt x="0" y="12804"/>
                  <a:pt x="12804" y="0"/>
                  <a:pt x="28575" y="0"/>
                </a:cubicBez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17" name="Text 15"/>
          <p:cNvSpPr/>
          <p:nvPr/>
        </p:nvSpPr>
        <p:spPr>
          <a:xfrm>
            <a:off x="6467475" y="1371600"/>
            <a:ext cx="52006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The Governing Equation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6410325" y="1866900"/>
            <a:ext cx="52292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1F293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dM/dt = −λ|T(t) − T</a:t>
            </a:r>
            <a:pPr algn="ctr">
              <a:lnSpc>
                <a:spcPct val="110000"/>
              </a:lnSpc>
            </a:pPr>
            <a:r>
              <a:rPr lang="en-US" sz="1350" b="1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natural</a:t>
            </a:r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1F293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| + ξ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6467475" y="2438400"/>
            <a:ext cx="51911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M(t):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Memory coherence at time t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6467475" y="2743200"/>
            <a:ext cx="51911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λ: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Drift sensitivity coefficient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6467475" y="3048000"/>
            <a:ext cx="51911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T(t):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Imposed temporal field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6467475" y="3352800"/>
            <a:ext cx="51911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Tnatural: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Endogenous temporal field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6467475" y="3657600"/>
            <a:ext cx="51911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ξ: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Restorative capacity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6215063" y="4195763"/>
            <a:ext cx="5591175" cy="1838325"/>
          </a:xfrm>
          <a:custGeom>
            <a:avLst/>
            <a:gdLst/>
            <a:ahLst/>
            <a:cxnLst/>
            <a:rect l="l" t="t" r="r" b="b"/>
            <a:pathLst>
              <a:path w="5591175" h="1838325">
                <a:moveTo>
                  <a:pt x="76199" y="0"/>
                </a:moveTo>
                <a:lnTo>
                  <a:pt x="5514976" y="0"/>
                </a:lnTo>
                <a:cubicBezTo>
                  <a:pt x="5557032" y="0"/>
                  <a:pt x="5591175" y="34143"/>
                  <a:pt x="5591175" y="76199"/>
                </a:cubicBezTo>
                <a:lnTo>
                  <a:pt x="5591175" y="1762126"/>
                </a:lnTo>
                <a:cubicBezTo>
                  <a:pt x="5591175" y="1804182"/>
                  <a:pt x="5557032" y="1838325"/>
                  <a:pt x="5514976" y="1838325"/>
                </a:cubicBezTo>
                <a:lnTo>
                  <a:pt x="76199" y="1838325"/>
                </a:lnTo>
                <a:cubicBezTo>
                  <a:pt x="34143" y="1838325"/>
                  <a:pt x="0" y="1804182"/>
                  <a:pt x="0" y="1762126"/>
                </a:cubicBezTo>
                <a:lnTo>
                  <a:pt x="0" y="76199"/>
                </a:lnTo>
                <a:cubicBezTo>
                  <a:pt x="0" y="34143"/>
                  <a:pt x="34143" y="0"/>
                  <a:pt x="76199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6372225" y="4352925"/>
            <a:ext cx="53625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Temporal Dissonance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6372225" y="4733925"/>
            <a:ext cx="535305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Defined as the absolute mismatch between imposed and natural temporal fields: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6372225" y="5095875"/>
            <a:ext cx="5276850" cy="419100"/>
          </a:xfrm>
          <a:custGeom>
            <a:avLst/>
            <a:gdLst/>
            <a:ahLst/>
            <a:cxnLst/>
            <a:rect l="l" t="t" r="r" b="b"/>
            <a:pathLst>
              <a:path w="5276850" h="419100">
                <a:moveTo>
                  <a:pt x="38100" y="0"/>
                </a:moveTo>
                <a:lnTo>
                  <a:pt x="5238750" y="0"/>
                </a:lnTo>
                <a:cubicBezTo>
                  <a:pt x="5259792" y="0"/>
                  <a:pt x="5276850" y="17058"/>
                  <a:pt x="5276850" y="38100"/>
                </a:cubicBezTo>
                <a:lnTo>
                  <a:pt x="5276850" y="381000"/>
                </a:lnTo>
                <a:cubicBezTo>
                  <a:pt x="5276850" y="402042"/>
                  <a:pt x="5259792" y="419100"/>
                  <a:pt x="5238750" y="419100"/>
                </a:cubicBezTo>
                <a:lnTo>
                  <a:pt x="38100" y="419100"/>
                </a:lnTo>
                <a:cubicBezTo>
                  <a:pt x="17058" y="419100"/>
                  <a:pt x="0" y="402042"/>
                  <a:pt x="0" y="3810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9FAFB"/>
          </a:solidFill>
          <a:ln/>
        </p:spPr>
      </p:sp>
      <p:sp>
        <p:nvSpPr>
          <p:cNvPr id="28" name="Text 26"/>
          <p:cNvSpPr/>
          <p:nvPr/>
        </p:nvSpPr>
        <p:spPr>
          <a:xfrm>
            <a:off x="6324600" y="5172075"/>
            <a:ext cx="53721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8B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D(t) = |T(t) − T</a:t>
            </a:r>
            <a:pPr algn="ctr">
              <a:lnSpc>
                <a:spcPct val="120000"/>
              </a:lnSpc>
            </a:pPr>
            <a:r>
              <a:rPr lang="en-US" sz="1125" b="1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natural</a:t>
            </a:r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8B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|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6372225" y="5629275"/>
            <a:ext cx="535305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Sustained dissonance produces cognitive drift; restoration counteracts it.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5406" y="368946"/>
            <a:ext cx="301865" cy="268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85" b="1" dirty="0">
                <a:solidFill>
                  <a:srgbClr val="8B000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3.1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636485" y="335406"/>
            <a:ext cx="6196622" cy="33540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377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From Dissonance to Drift: The Dementia State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35406" y="737893"/>
            <a:ext cx="804974" cy="33541"/>
          </a:xfrm>
          <a:custGeom>
            <a:avLst/>
            <a:gdLst/>
            <a:ahLst/>
            <a:cxnLst/>
            <a:rect l="l" t="t" r="r" b="b"/>
            <a:pathLst>
              <a:path w="804974" h="33541">
                <a:moveTo>
                  <a:pt x="0" y="0"/>
                </a:moveTo>
                <a:lnTo>
                  <a:pt x="804974" y="0"/>
                </a:lnTo>
                <a:lnTo>
                  <a:pt x="804974" y="33541"/>
                </a:lnTo>
                <a:lnTo>
                  <a:pt x="0" y="33541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5" name="Text 3"/>
          <p:cNvSpPr/>
          <p:nvPr/>
        </p:nvSpPr>
        <p:spPr>
          <a:xfrm>
            <a:off x="335406" y="939136"/>
            <a:ext cx="5760594" cy="2347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21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Defining Temporal Drift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335406" y="1274542"/>
            <a:ext cx="5743824" cy="4360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6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Temporal drift is the </a:t>
            </a:r>
            <a:pPr>
              <a:lnSpc>
                <a:spcPct val="140000"/>
              </a:lnSpc>
            </a:pPr>
            <a:r>
              <a:rPr lang="en-US" sz="1056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gradual, cumulative degradation of memory coherence</a:t>
            </a:r>
            <a:pPr>
              <a:lnSpc>
                <a:spcPct val="140000"/>
              </a:lnSpc>
            </a:pPr>
            <a:r>
              <a:rPr lang="en-US" sz="1056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produced by sustained temporal dissonance. It is not sudden collapse but progressive instability.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35406" y="1811191"/>
            <a:ext cx="5743824" cy="4360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6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Drift emerges when the restorative capacity (ξ) is insufficient to fully counteract the extraction pressure (λD), producing net negative change in coherence over time.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35406" y="2381381"/>
            <a:ext cx="5676743" cy="1878272"/>
          </a:xfrm>
          <a:custGeom>
            <a:avLst/>
            <a:gdLst/>
            <a:ahLst/>
            <a:cxnLst/>
            <a:rect l="l" t="t" r="r" b="b"/>
            <a:pathLst>
              <a:path w="5676743" h="1878272">
                <a:moveTo>
                  <a:pt x="67073" y="0"/>
                </a:moveTo>
                <a:lnTo>
                  <a:pt x="5609670" y="0"/>
                </a:lnTo>
                <a:cubicBezTo>
                  <a:pt x="5646713" y="0"/>
                  <a:pt x="5676743" y="30030"/>
                  <a:pt x="5676743" y="67073"/>
                </a:cubicBezTo>
                <a:lnTo>
                  <a:pt x="5676743" y="1811199"/>
                </a:lnTo>
                <a:cubicBezTo>
                  <a:pt x="5676743" y="1848243"/>
                  <a:pt x="5646713" y="1878272"/>
                  <a:pt x="5609670" y="1878272"/>
                </a:cubicBezTo>
                <a:lnTo>
                  <a:pt x="67073" y="1878272"/>
                </a:lnTo>
                <a:cubicBezTo>
                  <a:pt x="30030" y="1878272"/>
                  <a:pt x="0" y="1848243"/>
                  <a:pt x="0" y="1811199"/>
                </a:cubicBezTo>
                <a:lnTo>
                  <a:pt x="0" y="67073"/>
                </a:lnTo>
                <a:cubicBezTo>
                  <a:pt x="0" y="30054"/>
                  <a:pt x="30054" y="0"/>
                  <a:pt x="67073" y="0"/>
                </a:cubicBez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9" name="Text 7"/>
          <p:cNvSpPr/>
          <p:nvPr/>
        </p:nvSpPr>
        <p:spPr>
          <a:xfrm>
            <a:off x="469568" y="2515543"/>
            <a:ext cx="5483884" cy="2347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8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Dementia as Drift State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469568" y="2850949"/>
            <a:ext cx="5475499" cy="4360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6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Dementia is reclassified not as a terminal disease endpoint but as a </a:t>
            </a:r>
            <a:pPr>
              <a:lnSpc>
                <a:spcPct val="140000"/>
              </a:lnSpc>
            </a:pPr>
            <a:r>
              <a:rPr lang="en-US" sz="1056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recoverable drift state</a:t>
            </a:r>
            <a:pPr>
              <a:lnSpc>
                <a:spcPct val="140000"/>
              </a:lnSpc>
            </a:pPr>
            <a:r>
              <a:rPr lang="en-US" sz="1056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characterized by: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469568" y="3387598"/>
            <a:ext cx="5475499" cy="2012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6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• Fluctuating memory coherence (not monotonic decline)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469568" y="3655923"/>
            <a:ext cx="5475499" cy="2012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6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• Observable recovery when restoration is available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469568" y="3924248"/>
            <a:ext cx="5475499" cy="2012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6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• Dynamic instability, not fixed impairment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6184961" y="943329"/>
            <a:ext cx="5668358" cy="2725172"/>
          </a:xfrm>
          <a:custGeom>
            <a:avLst/>
            <a:gdLst/>
            <a:ahLst/>
            <a:cxnLst/>
            <a:rect l="l" t="t" r="r" b="b"/>
            <a:pathLst>
              <a:path w="5668358" h="2725172">
                <a:moveTo>
                  <a:pt x="67094" y="0"/>
                </a:moveTo>
                <a:lnTo>
                  <a:pt x="5601264" y="0"/>
                </a:lnTo>
                <a:cubicBezTo>
                  <a:pt x="5638319" y="0"/>
                  <a:pt x="5668358" y="30039"/>
                  <a:pt x="5668358" y="67094"/>
                </a:cubicBezTo>
                <a:lnTo>
                  <a:pt x="5668358" y="2658078"/>
                </a:lnTo>
                <a:cubicBezTo>
                  <a:pt x="5668358" y="2695133"/>
                  <a:pt x="5638319" y="2725172"/>
                  <a:pt x="5601264" y="2725172"/>
                </a:cubicBezTo>
                <a:lnTo>
                  <a:pt x="67094" y="2725172"/>
                </a:lnTo>
                <a:cubicBezTo>
                  <a:pt x="30039" y="2725172"/>
                  <a:pt x="0" y="2695133"/>
                  <a:pt x="0" y="2658078"/>
                </a:cubicBezTo>
                <a:lnTo>
                  <a:pt x="0" y="67094"/>
                </a:lnTo>
                <a:cubicBezTo>
                  <a:pt x="0" y="30064"/>
                  <a:pt x="30064" y="0"/>
                  <a:pt x="67094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6323316" y="1081684"/>
            <a:ext cx="5467114" cy="2347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8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Drift Metrics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6323316" y="1417089"/>
            <a:ext cx="5391648" cy="637271"/>
          </a:xfrm>
          <a:custGeom>
            <a:avLst/>
            <a:gdLst/>
            <a:ahLst/>
            <a:cxnLst/>
            <a:rect l="l" t="t" r="r" b="b"/>
            <a:pathLst>
              <a:path w="5391648" h="637271">
                <a:moveTo>
                  <a:pt x="33540" y="0"/>
                </a:moveTo>
                <a:lnTo>
                  <a:pt x="5358108" y="0"/>
                </a:lnTo>
                <a:cubicBezTo>
                  <a:pt x="5376632" y="0"/>
                  <a:pt x="5391648" y="15016"/>
                  <a:pt x="5391648" y="33540"/>
                </a:cubicBezTo>
                <a:lnTo>
                  <a:pt x="5391648" y="603731"/>
                </a:lnTo>
                <a:cubicBezTo>
                  <a:pt x="5391648" y="622255"/>
                  <a:pt x="5376632" y="637271"/>
                  <a:pt x="5358108" y="637271"/>
                </a:cubicBezTo>
                <a:lnTo>
                  <a:pt x="33540" y="637271"/>
                </a:lnTo>
                <a:cubicBezTo>
                  <a:pt x="15016" y="637271"/>
                  <a:pt x="0" y="622255"/>
                  <a:pt x="0" y="603731"/>
                </a:cubicBezTo>
                <a:lnTo>
                  <a:pt x="0" y="33540"/>
                </a:lnTo>
                <a:cubicBezTo>
                  <a:pt x="0" y="15029"/>
                  <a:pt x="15029" y="0"/>
                  <a:pt x="33540" y="0"/>
                </a:cubicBezTo>
                <a:close/>
              </a:path>
            </a:pathLst>
          </a:custGeom>
          <a:solidFill>
            <a:srgbClr val="F9FAFB"/>
          </a:solidFill>
          <a:ln/>
        </p:spPr>
      </p:sp>
      <p:sp>
        <p:nvSpPr>
          <p:cNvPr id="17" name="Text 15"/>
          <p:cNvSpPr/>
          <p:nvPr/>
        </p:nvSpPr>
        <p:spPr>
          <a:xfrm>
            <a:off x="6423938" y="1517711"/>
            <a:ext cx="5257486" cy="2012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6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Temporal Drift Index (TDI)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6423938" y="1752495"/>
            <a:ext cx="5257486" cy="2012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6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TDI = D(t) / ξ — ratio of extraction to restoration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6323316" y="2154982"/>
            <a:ext cx="5391648" cy="637271"/>
          </a:xfrm>
          <a:custGeom>
            <a:avLst/>
            <a:gdLst/>
            <a:ahLst/>
            <a:cxnLst/>
            <a:rect l="l" t="t" r="r" b="b"/>
            <a:pathLst>
              <a:path w="5391648" h="637271">
                <a:moveTo>
                  <a:pt x="33540" y="0"/>
                </a:moveTo>
                <a:lnTo>
                  <a:pt x="5358108" y="0"/>
                </a:lnTo>
                <a:cubicBezTo>
                  <a:pt x="5376632" y="0"/>
                  <a:pt x="5391648" y="15016"/>
                  <a:pt x="5391648" y="33540"/>
                </a:cubicBezTo>
                <a:lnTo>
                  <a:pt x="5391648" y="603731"/>
                </a:lnTo>
                <a:cubicBezTo>
                  <a:pt x="5391648" y="622255"/>
                  <a:pt x="5376632" y="637271"/>
                  <a:pt x="5358108" y="637271"/>
                </a:cubicBezTo>
                <a:lnTo>
                  <a:pt x="33540" y="637271"/>
                </a:lnTo>
                <a:cubicBezTo>
                  <a:pt x="15016" y="637271"/>
                  <a:pt x="0" y="622255"/>
                  <a:pt x="0" y="603731"/>
                </a:cubicBezTo>
                <a:lnTo>
                  <a:pt x="0" y="33540"/>
                </a:lnTo>
                <a:cubicBezTo>
                  <a:pt x="0" y="15029"/>
                  <a:pt x="15029" y="0"/>
                  <a:pt x="33540" y="0"/>
                </a:cubicBezTo>
                <a:close/>
              </a:path>
            </a:pathLst>
          </a:custGeom>
          <a:solidFill>
            <a:srgbClr val="F9FAFB"/>
          </a:solidFill>
          <a:ln/>
        </p:spPr>
      </p:sp>
      <p:sp>
        <p:nvSpPr>
          <p:cNvPr id="20" name="Text 18"/>
          <p:cNvSpPr/>
          <p:nvPr/>
        </p:nvSpPr>
        <p:spPr>
          <a:xfrm>
            <a:off x="6423938" y="2255604"/>
            <a:ext cx="5257486" cy="2012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6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Persistence Measure (P)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6423938" y="2490388"/>
            <a:ext cx="5257486" cy="2012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6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Fraction of time TDI &gt; 1 (drift dominates)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6323316" y="2892875"/>
            <a:ext cx="5391648" cy="637271"/>
          </a:xfrm>
          <a:custGeom>
            <a:avLst/>
            <a:gdLst/>
            <a:ahLst/>
            <a:cxnLst/>
            <a:rect l="l" t="t" r="r" b="b"/>
            <a:pathLst>
              <a:path w="5391648" h="637271">
                <a:moveTo>
                  <a:pt x="33540" y="0"/>
                </a:moveTo>
                <a:lnTo>
                  <a:pt x="5358108" y="0"/>
                </a:lnTo>
                <a:cubicBezTo>
                  <a:pt x="5376632" y="0"/>
                  <a:pt x="5391648" y="15016"/>
                  <a:pt x="5391648" y="33540"/>
                </a:cubicBezTo>
                <a:lnTo>
                  <a:pt x="5391648" y="603731"/>
                </a:lnTo>
                <a:cubicBezTo>
                  <a:pt x="5391648" y="622255"/>
                  <a:pt x="5376632" y="637271"/>
                  <a:pt x="5358108" y="637271"/>
                </a:cubicBezTo>
                <a:lnTo>
                  <a:pt x="33540" y="637271"/>
                </a:lnTo>
                <a:cubicBezTo>
                  <a:pt x="15016" y="637271"/>
                  <a:pt x="0" y="622255"/>
                  <a:pt x="0" y="603731"/>
                </a:cubicBezTo>
                <a:lnTo>
                  <a:pt x="0" y="33540"/>
                </a:lnTo>
                <a:cubicBezTo>
                  <a:pt x="0" y="15029"/>
                  <a:pt x="15029" y="0"/>
                  <a:pt x="33540" y="0"/>
                </a:cubicBezTo>
                <a:close/>
              </a:path>
            </a:pathLst>
          </a:custGeom>
          <a:solidFill>
            <a:srgbClr val="F9FAFB"/>
          </a:solidFill>
          <a:ln/>
        </p:spPr>
      </p:sp>
      <p:sp>
        <p:nvSpPr>
          <p:cNvPr id="23" name="Text 21"/>
          <p:cNvSpPr/>
          <p:nvPr/>
        </p:nvSpPr>
        <p:spPr>
          <a:xfrm>
            <a:off x="6423938" y="2993497"/>
            <a:ext cx="5257486" cy="2012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6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Recovery Gradient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6423938" y="3228281"/>
            <a:ext cx="5257486" cy="2012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6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Capacity to rebound after stress period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6197539" y="3806856"/>
            <a:ext cx="33541" cy="955906"/>
          </a:xfrm>
          <a:custGeom>
            <a:avLst/>
            <a:gdLst/>
            <a:ahLst/>
            <a:cxnLst/>
            <a:rect l="l" t="t" r="r" b="b"/>
            <a:pathLst>
              <a:path w="33541" h="955906">
                <a:moveTo>
                  <a:pt x="0" y="0"/>
                </a:moveTo>
                <a:lnTo>
                  <a:pt x="33541" y="0"/>
                </a:lnTo>
                <a:lnTo>
                  <a:pt x="33541" y="955906"/>
                </a:lnTo>
                <a:lnTo>
                  <a:pt x="0" y="955906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26" name="Text 24"/>
          <p:cNvSpPr/>
          <p:nvPr/>
        </p:nvSpPr>
        <p:spPr>
          <a:xfrm>
            <a:off x="6348471" y="3806856"/>
            <a:ext cx="5584506" cy="2347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8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The Preventive Window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6348471" y="4108721"/>
            <a:ext cx="5576121" cy="6540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6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Dementia represents the </a:t>
            </a:r>
            <a:pPr>
              <a:lnSpc>
                <a:spcPct val="140000"/>
              </a:lnSpc>
            </a:pPr>
            <a:r>
              <a:rPr lang="en-US" sz="1056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final reliable prevention window</a:t>
            </a:r>
            <a:pPr>
              <a:lnSpc>
                <a:spcPct val="140000"/>
              </a:lnSpc>
            </a:pPr>
            <a:r>
              <a:rPr lang="en-US" sz="1056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. While in this state, restoration can still reverse drift. Once recovery gradient collapses, the transition to irreversibility becomes inevitable.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339598" y="4901117"/>
            <a:ext cx="11512803" cy="1953739"/>
          </a:xfrm>
          <a:custGeom>
            <a:avLst/>
            <a:gdLst/>
            <a:ahLst/>
            <a:cxnLst/>
            <a:rect l="l" t="t" r="r" b="b"/>
            <a:pathLst>
              <a:path w="11512803" h="1953739">
                <a:moveTo>
                  <a:pt x="67072" y="0"/>
                </a:moveTo>
                <a:lnTo>
                  <a:pt x="11445731" y="0"/>
                </a:lnTo>
                <a:cubicBezTo>
                  <a:pt x="11482774" y="0"/>
                  <a:pt x="11512803" y="30029"/>
                  <a:pt x="11512803" y="67072"/>
                </a:cubicBezTo>
                <a:lnTo>
                  <a:pt x="11512803" y="1886667"/>
                </a:lnTo>
                <a:cubicBezTo>
                  <a:pt x="11512803" y="1923710"/>
                  <a:pt x="11482774" y="1953739"/>
                  <a:pt x="11445731" y="1953739"/>
                </a:cubicBezTo>
                <a:lnTo>
                  <a:pt x="67072" y="1953739"/>
                </a:lnTo>
                <a:cubicBezTo>
                  <a:pt x="30029" y="1953739"/>
                  <a:pt x="0" y="1923710"/>
                  <a:pt x="0" y="1886667"/>
                </a:cubicBezTo>
                <a:lnTo>
                  <a:pt x="0" y="67072"/>
                </a:lnTo>
                <a:cubicBezTo>
                  <a:pt x="0" y="30029"/>
                  <a:pt x="30029" y="0"/>
                  <a:pt x="67072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477953" y="5039472"/>
            <a:ext cx="11311560" cy="2347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8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Temporal Drift Simulation: Coherence Over Time</a:t>
            </a:r>
            <a:endParaRPr lang="en-US" sz="1600" dirty="0"/>
          </a:p>
        </p:txBody>
      </p:sp>
      <p:pic>
        <p:nvPicPr>
          <p:cNvPr id="30" name="Image 0" descr="https://kimi-img.moonshot.cn/pub/slides/26-04-05-14:15:02-d78vrpmmu6scf126cs90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477953" y="5374878"/>
            <a:ext cx="9777078" cy="1341623"/>
          </a:xfrm>
          <a:prstGeom prst="roundRect">
            <a:avLst>
              <a:gd name="adj" fmla="val 0"/>
            </a:avLst>
          </a:prstGeom>
        </p:spPr>
      </p:pic>
    </p:spTree>
  </p:cSld>
  <p:clrMapOvr>
    <a:masterClrMapping/>
  </p:clrMapOvr>
  <p:transition>
    <p:fade/>
    <p:spd val="me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9736" y="362710"/>
            <a:ext cx="313249" cy="2637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58" b="1" dirty="0">
                <a:solidFill>
                  <a:srgbClr val="8B000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4.1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645562" y="329736"/>
            <a:ext cx="6635943" cy="329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337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The Alzheimer's Transition: Loss of Recoverability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29736" y="725420"/>
            <a:ext cx="791367" cy="32974"/>
          </a:xfrm>
          <a:custGeom>
            <a:avLst/>
            <a:gdLst/>
            <a:ahLst/>
            <a:cxnLst/>
            <a:rect l="l" t="t" r="r" b="b"/>
            <a:pathLst>
              <a:path w="791367" h="32974">
                <a:moveTo>
                  <a:pt x="0" y="0"/>
                </a:moveTo>
                <a:lnTo>
                  <a:pt x="791367" y="0"/>
                </a:lnTo>
                <a:lnTo>
                  <a:pt x="791367" y="32974"/>
                </a:lnTo>
                <a:lnTo>
                  <a:pt x="0" y="32974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5" name="Shape 3"/>
          <p:cNvSpPr/>
          <p:nvPr/>
        </p:nvSpPr>
        <p:spPr>
          <a:xfrm>
            <a:off x="329736" y="923262"/>
            <a:ext cx="5687951" cy="1830037"/>
          </a:xfrm>
          <a:custGeom>
            <a:avLst/>
            <a:gdLst/>
            <a:ahLst/>
            <a:cxnLst/>
            <a:rect l="l" t="t" r="r" b="b"/>
            <a:pathLst>
              <a:path w="5687951" h="1830037">
                <a:moveTo>
                  <a:pt x="65955" y="0"/>
                </a:moveTo>
                <a:lnTo>
                  <a:pt x="5621997" y="0"/>
                </a:lnTo>
                <a:cubicBezTo>
                  <a:pt x="5658422" y="0"/>
                  <a:pt x="5687951" y="29529"/>
                  <a:pt x="5687951" y="65955"/>
                </a:cubicBezTo>
                <a:lnTo>
                  <a:pt x="5687951" y="1764082"/>
                </a:lnTo>
                <a:cubicBezTo>
                  <a:pt x="5687951" y="1800508"/>
                  <a:pt x="5658422" y="1830037"/>
                  <a:pt x="5621997" y="1830037"/>
                </a:cubicBezTo>
                <a:lnTo>
                  <a:pt x="65955" y="1830037"/>
                </a:lnTo>
                <a:cubicBezTo>
                  <a:pt x="29529" y="1830037"/>
                  <a:pt x="0" y="1800508"/>
                  <a:pt x="0" y="1764082"/>
                </a:cubicBezTo>
                <a:lnTo>
                  <a:pt x="0" y="65955"/>
                </a:lnTo>
                <a:cubicBezTo>
                  <a:pt x="0" y="29529"/>
                  <a:pt x="29529" y="0"/>
                  <a:pt x="65955" y="0"/>
                </a:cubicBezTo>
                <a:close/>
              </a:path>
            </a:pathLst>
          </a:custGeom>
          <a:solidFill>
            <a:srgbClr val="1F2937"/>
          </a:solidFill>
          <a:ln/>
        </p:spPr>
      </p:sp>
      <p:sp>
        <p:nvSpPr>
          <p:cNvPr id="6" name="Text 4"/>
          <p:cNvSpPr/>
          <p:nvPr/>
        </p:nvSpPr>
        <p:spPr>
          <a:xfrm>
            <a:off x="494604" y="1088130"/>
            <a:ext cx="5440649" cy="2308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98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Alzheimer's as Phase Transition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494604" y="1417866"/>
            <a:ext cx="5424162" cy="4286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9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Alzheimer's is not gradual worsening of dementia. It is a </a:t>
            </a:r>
            <a:pPr>
              <a:lnSpc>
                <a:spcPct val="140000"/>
              </a:lnSpc>
            </a:pPr>
            <a:r>
              <a:rPr lang="en-US" sz="1039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phase transition</a:t>
            </a:r>
            <a:pPr>
              <a:lnSpc>
                <a:spcPct val="140000"/>
              </a:lnSpc>
            </a:pPr>
            <a:r>
              <a:rPr lang="en-US" sz="1039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—an abrupt qualitative change in system behavior when a critical threshold is crossed.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494604" y="1945444"/>
            <a:ext cx="5424162" cy="6429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9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The defining variable is not symptom severity but </a:t>
            </a:r>
            <a:pPr>
              <a:lnSpc>
                <a:spcPct val="140000"/>
              </a:lnSpc>
            </a:pPr>
            <a:r>
              <a:rPr lang="en-US" sz="1039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loss of recoverability</a:t>
            </a:r>
            <a:pPr>
              <a:lnSpc>
                <a:spcPct val="140000"/>
              </a:lnSpc>
            </a:pPr>
            <a:r>
              <a:rPr lang="en-US" sz="1039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. Once the recovery gradient collapses, the system cannot return to its previous state, regardless of subsequent intervention.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329736" y="2885193"/>
            <a:ext cx="5762142" cy="2308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8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Formal Definition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342101" y="3247903"/>
            <a:ext cx="5675586" cy="1154077"/>
          </a:xfrm>
          <a:custGeom>
            <a:avLst/>
            <a:gdLst/>
            <a:ahLst/>
            <a:cxnLst/>
            <a:rect l="l" t="t" r="r" b="b"/>
            <a:pathLst>
              <a:path w="5675586" h="1154077">
                <a:moveTo>
                  <a:pt x="24730" y="0"/>
                </a:moveTo>
                <a:lnTo>
                  <a:pt x="5609642" y="0"/>
                </a:lnTo>
                <a:cubicBezTo>
                  <a:pt x="5646062" y="0"/>
                  <a:pt x="5675586" y="29524"/>
                  <a:pt x="5675586" y="65944"/>
                </a:cubicBezTo>
                <a:lnTo>
                  <a:pt x="5675586" y="1088133"/>
                </a:lnTo>
                <a:cubicBezTo>
                  <a:pt x="5675586" y="1124553"/>
                  <a:pt x="5646062" y="1154077"/>
                  <a:pt x="5609642" y="1154077"/>
                </a:cubicBezTo>
                <a:lnTo>
                  <a:pt x="24730" y="1154077"/>
                </a:lnTo>
                <a:cubicBezTo>
                  <a:pt x="11072" y="1154077"/>
                  <a:pt x="0" y="1143005"/>
                  <a:pt x="0" y="1129347"/>
                </a:cubicBezTo>
                <a:lnTo>
                  <a:pt x="0" y="24730"/>
                </a:lnTo>
                <a:cubicBezTo>
                  <a:pt x="0" y="11081"/>
                  <a:pt x="11081" y="0"/>
                  <a:pt x="24730" y="0"/>
                </a:cubicBezTo>
                <a:close/>
              </a:path>
            </a:pathLst>
          </a:custGeom>
          <a:solidFill>
            <a:srgbClr val="F9FAFB"/>
          </a:solidFill>
          <a:ln/>
        </p:spPr>
      </p:sp>
      <p:sp>
        <p:nvSpPr>
          <p:cNvPr id="11" name="Shape 9"/>
          <p:cNvSpPr/>
          <p:nvPr/>
        </p:nvSpPr>
        <p:spPr>
          <a:xfrm>
            <a:off x="342101" y="3247903"/>
            <a:ext cx="24730" cy="1154077"/>
          </a:xfrm>
          <a:custGeom>
            <a:avLst/>
            <a:gdLst/>
            <a:ahLst/>
            <a:cxnLst/>
            <a:rect l="l" t="t" r="r" b="b"/>
            <a:pathLst>
              <a:path w="24730" h="1154077">
                <a:moveTo>
                  <a:pt x="24730" y="0"/>
                </a:moveTo>
                <a:lnTo>
                  <a:pt x="24730" y="0"/>
                </a:lnTo>
                <a:lnTo>
                  <a:pt x="24730" y="1154077"/>
                </a:lnTo>
                <a:lnTo>
                  <a:pt x="24730" y="1154077"/>
                </a:lnTo>
                <a:cubicBezTo>
                  <a:pt x="11072" y="1154077"/>
                  <a:pt x="0" y="1143005"/>
                  <a:pt x="0" y="1129347"/>
                </a:cubicBezTo>
                <a:lnTo>
                  <a:pt x="0" y="24730"/>
                </a:lnTo>
                <a:cubicBezTo>
                  <a:pt x="0" y="11081"/>
                  <a:pt x="11081" y="0"/>
                  <a:pt x="24730" y="0"/>
                </a:cubicBez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12" name="Text 10"/>
          <p:cNvSpPr/>
          <p:nvPr/>
        </p:nvSpPr>
        <p:spPr>
          <a:xfrm>
            <a:off x="552308" y="3379797"/>
            <a:ext cx="5333485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The Alzheimer's transition occurs when: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511091" y="3709533"/>
            <a:ext cx="5349972" cy="2308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298" b="1" dirty="0">
                <a:solidFill>
                  <a:srgbClr val="8B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lim</a:t>
            </a:r>
            <a:pPr algn="ctr">
              <a:lnSpc>
                <a:spcPct val="120000"/>
              </a:lnSpc>
            </a:pPr>
            <a:r>
              <a:rPr lang="en-US" sz="974" b="1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t→∞</a:t>
            </a:r>
            <a:pPr algn="ctr">
              <a:lnSpc>
                <a:spcPct val="120000"/>
              </a:lnSpc>
            </a:pPr>
            <a:r>
              <a:rPr lang="en-US" sz="1298" b="1" dirty="0">
                <a:solidFill>
                  <a:srgbClr val="8B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dM/dt &lt; 0 AND ξ &lt; λD(t) ∀ t &gt; t</a:t>
            </a:r>
            <a:pPr algn="ctr">
              <a:lnSpc>
                <a:spcPct val="120000"/>
              </a:lnSpc>
            </a:pPr>
            <a:r>
              <a:rPr lang="en-US" sz="974" b="1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552308" y="4072243"/>
            <a:ext cx="5333485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Where t</a:t>
            </a:r>
            <a:pPr>
              <a:lnSpc>
                <a:spcPct val="130000"/>
              </a:lnSpc>
            </a:pPr>
            <a:r>
              <a:rPr lang="en-US" sz="779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c</a:t>
            </a:r>
            <a:pPr>
              <a:lnSpc>
                <a:spcPct val="130000"/>
              </a:lnSpc>
            </a:pPr>
            <a:r>
              <a:rPr lang="en-US" sz="1039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is the critical transition time.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6182942" y="927383"/>
            <a:ext cx="5679708" cy="1788819"/>
          </a:xfrm>
          <a:custGeom>
            <a:avLst/>
            <a:gdLst/>
            <a:ahLst/>
            <a:cxnLst/>
            <a:rect l="l" t="t" r="r" b="b"/>
            <a:pathLst>
              <a:path w="5679708" h="1788819">
                <a:moveTo>
                  <a:pt x="65954" y="0"/>
                </a:moveTo>
                <a:lnTo>
                  <a:pt x="5613754" y="0"/>
                </a:lnTo>
                <a:cubicBezTo>
                  <a:pt x="5650179" y="0"/>
                  <a:pt x="5679708" y="29529"/>
                  <a:pt x="5679708" y="65954"/>
                </a:cubicBezTo>
                <a:lnTo>
                  <a:pt x="5679708" y="1722866"/>
                </a:lnTo>
                <a:cubicBezTo>
                  <a:pt x="5679708" y="1759291"/>
                  <a:pt x="5650179" y="1788819"/>
                  <a:pt x="5613754" y="1788819"/>
                </a:cubicBezTo>
                <a:lnTo>
                  <a:pt x="65954" y="1788819"/>
                </a:lnTo>
                <a:cubicBezTo>
                  <a:pt x="29529" y="1788819"/>
                  <a:pt x="0" y="1759291"/>
                  <a:pt x="0" y="1722866"/>
                </a:cubicBezTo>
                <a:lnTo>
                  <a:pt x="0" y="65954"/>
                </a:lnTo>
                <a:cubicBezTo>
                  <a:pt x="0" y="29529"/>
                  <a:pt x="29529" y="0"/>
                  <a:pt x="65954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6318958" y="1063400"/>
            <a:ext cx="5481866" cy="2308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8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Why Alzheimer's Is Irreversible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6318958" y="1393136"/>
            <a:ext cx="5473623" cy="3956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1. Structural Collapse:</a:t>
            </a:r>
            <a:pPr>
              <a:lnSpc>
                <a:spcPct val="130000"/>
              </a:lnSpc>
            </a:pPr>
            <a:r>
              <a:rPr lang="en-US" sz="1039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The system has reorganized into a new attractor state where decline is self-sustaining.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6318958" y="1887740"/>
            <a:ext cx="5473623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2. Recovery Gradient Collapse:</a:t>
            </a:r>
            <a:pPr>
              <a:lnSpc>
                <a:spcPct val="130000"/>
              </a:lnSpc>
            </a:pPr>
            <a:r>
              <a:rPr lang="en-US" sz="1039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The capacity to rebound from stress has been exhausted.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6318958" y="2184503"/>
            <a:ext cx="5473623" cy="3956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3. Pathology as Downstream Effect:</a:t>
            </a:r>
            <a:pPr>
              <a:lnSpc>
                <a:spcPct val="130000"/>
              </a:lnSpc>
            </a:pPr>
            <a:r>
              <a:rPr lang="en-US" sz="1039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Biological markers (plaques, tangles) emerge as consequences, not causes, of the collapsed state.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6195307" y="2852219"/>
            <a:ext cx="5671465" cy="1747602"/>
          </a:xfrm>
          <a:custGeom>
            <a:avLst/>
            <a:gdLst/>
            <a:ahLst/>
            <a:cxnLst/>
            <a:rect l="l" t="t" r="r" b="b"/>
            <a:pathLst>
              <a:path w="5671465" h="1747602">
                <a:moveTo>
                  <a:pt x="32974" y="0"/>
                </a:moveTo>
                <a:lnTo>
                  <a:pt x="5605510" y="0"/>
                </a:lnTo>
                <a:cubicBezTo>
                  <a:pt x="5641936" y="0"/>
                  <a:pt x="5671465" y="29529"/>
                  <a:pt x="5671465" y="65955"/>
                </a:cubicBezTo>
                <a:lnTo>
                  <a:pt x="5671465" y="1681648"/>
                </a:lnTo>
                <a:cubicBezTo>
                  <a:pt x="5671465" y="1718074"/>
                  <a:pt x="5641936" y="1747602"/>
                  <a:pt x="5605510" y="1747602"/>
                </a:cubicBezTo>
                <a:lnTo>
                  <a:pt x="32974" y="1747602"/>
                </a:lnTo>
                <a:cubicBezTo>
                  <a:pt x="14763" y="1747602"/>
                  <a:pt x="0" y="1732840"/>
                  <a:pt x="0" y="1714629"/>
                </a:cubicBezTo>
                <a:lnTo>
                  <a:pt x="0" y="32974"/>
                </a:lnTo>
                <a:cubicBezTo>
                  <a:pt x="0" y="14763"/>
                  <a:pt x="14763" y="0"/>
                  <a:pt x="32974" y="0"/>
                </a:cubicBezTo>
                <a:close/>
              </a:path>
            </a:pathLst>
          </a:custGeom>
          <a:solidFill>
            <a:srgbClr val="F9FAFB"/>
          </a:solidFill>
          <a:ln/>
        </p:spPr>
      </p:sp>
      <p:sp>
        <p:nvSpPr>
          <p:cNvPr id="21" name="Shape 19"/>
          <p:cNvSpPr/>
          <p:nvPr/>
        </p:nvSpPr>
        <p:spPr>
          <a:xfrm>
            <a:off x="6195307" y="2852219"/>
            <a:ext cx="32974" cy="1747602"/>
          </a:xfrm>
          <a:custGeom>
            <a:avLst/>
            <a:gdLst/>
            <a:ahLst/>
            <a:cxnLst/>
            <a:rect l="l" t="t" r="r" b="b"/>
            <a:pathLst>
              <a:path w="32974" h="1747602">
                <a:moveTo>
                  <a:pt x="32974" y="0"/>
                </a:moveTo>
                <a:lnTo>
                  <a:pt x="32974" y="0"/>
                </a:lnTo>
                <a:lnTo>
                  <a:pt x="32974" y="1747602"/>
                </a:lnTo>
                <a:lnTo>
                  <a:pt x="32974" y="1747602"/>
                </a:lnTo>
                <a:cubicBezTo>
                  <a:pt x="14763" y="1747602"/>
                  <a:pt x="0" y="1732840"/>
                  <a:pt x="0" y="1714629"/>
                </a:cubicBezTo>
                <a:lnTo>
                  <a:pt x="0" y="32974"/>
                </a:lnTo>
                <a:cubicBezTo>
                  <a:pt x="0" y="14775"/>
                  <a:pt x="14775" y="0"/>
                  <a:pt x="32974" y="0"/>
                </a:cubicBez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22" name="Text 20"/>
          <p:cNvSpPr/>
          <p:nvPr/>
        </p:nvSpPr>
        <p:spPr>
          <a:xfrm>
            <a:off x="6343689" y="2984114"/>
            <a:ext cx="5465379" cy="2308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8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The Point of No Return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6343689" y="3313850"/>
            <a:ext cx="5457136" cy="2143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9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Operationally defined as the point where: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6347810" y="3598247"/>
            <a:ext cx="5382945" cy="370953"/>
          </a:xfrm>
          <a:custGeom>
            <a:avLst/>
            <a:gdLst/>
            <a:ahLst/>
            <a:cxnLst/>
            <a:rect l="l" t="t" r="r" b="b"/>
            <a:pathLst>
              <a:path w="5382945" h="370953">
                <a:moveTo>
                  <a:pt x="32974" y="0"/>
                </a:moveTo>
                <a:lnTo>
                  <a:pt x="5349971" y="0"/>
                </a:lnTo>
                <a:cubicBezTo>
                  <a:pt x="5368182" y="0"/>
                  <a:pt x="5382945" y="14763"/>
                  <a:pt x="5382945" y="32974"/>
                </a:cubicBezTo>
                <a:lnTo>
                  <a:pt x="5382945" y="337979"/>
                </a:lnTo>
                <a:cubicBezTo>
                  <a:pt x="5382945" y="356190"/>
                  <a:pt x="5368182" y="370953"/>
                  <a:pt x="5349971" y="370953"/>
                </a:cubicBezTo>
                <a:lnTo>
                  <a:pt x="32974" y="370953"/>
                </a:lnTo>
                <a:cubicBezTo>
                  <a:pt x="14763" y="370953"/>
                  <a:pt x="0" y="356190"/>
                  <a:pt x="0" y="337979"/>
                </a:cubicBezTo>
                <a:lnTo>
                  <a:pt x="0" y="32974"/>
                </a:lnTo>
                <a:cubicBezTo>
                  <a:pt x="0" y="14763"/>
                  <a:pt x="14763" y="0"/>
                  <a:pt x="32974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1F2937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6314837" y="3668316"/>
            <a:ext cx="5448892" cy="2308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68" b="1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Recovery Gradient &lt; 0.05 AND Slope &lt; 0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6343689" y="4039270"/>
            <a:ext cx="5457136" cy="4286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9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Beyond this threshold, temporal re-alignment can slow decline but cannot restore prior coherence.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333858" y="4735838"/>
            <a:ext cx="11524284" cy="1920714"/>
          </a:xfrm>
          <a:custGeom>
            <a:avLst/>
            <a:gdLst/>
            <a:ahLst/>
            <a:cxnLst/>
            <a:rect l="l" t="t" r="r" b="b"/>
            <a:pathLst>
              <a:path w="11524284" h="1920714">
                <a:moveTo>
                  <a:pt x="65938" y="0"/>
                </a:moveTo>
                <a:lnTo>
                  <a:pt x="11458346" y="0"/>
                </a:lnTo>
                <a:cubicBezTo>
                  <a:pt x="11494762" y="0"/>
                  <a:pt x="11524284" y="29521"/>
                  <a:pt x="11524284" y="65938"/>
                </a:cubicBezTo>
                <a:lnTo>
                  <a:pt x="11524284" y="1854776"/>
                </a:lnTo>
                <a:cubicBezTo>
                  <a:pt x="11524284" y="1891192"/>
                  <a:pt x="11494762" y="1920714"/>
                  <a:pt x="11458346" y="1920714"/>
                </a:cubicBezTo>
                <a:lnTo>
                  <a:pt x="65938" y="1920714"/>
                </a:lnTo>
                <a:cubicBezTo>
                  <a:pt x="29546" y="1920714"/>
                  <a:pt x="0" y="1891168"/>
                  <a:pt x="0" y="1854776"/>
                </a:cubicBezTo>
                <a:lnTo>
                  <a:pt x="0" y="65938"/>
                </a:lnTo>
                <a:cubicBezTo>
                  <a:pt x="0" y="29521"/>
                  <a:pt x="29521" y="0"/>
                  <a:pt x="65938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469874" y="4871854"/>
            <a:ext cx="11326442" cy="2308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8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Phase Transition: Recovery Gradient Collapse</a:t>
            </a:r>
            <a:endParaRPr lang="en-US" sz="1600" dirty="0"/>
          </a:p>
        </p:txBody>
      </p:sp>
      <p:pic>
        <p:nvPicPr>
          <p:cNvPr id="29" name="Image 0" descr="https://kimi-img.moonshot.cn/pub/slides/26-04-05-14:15:02-d78vrpivqs8f8jmvkdhg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469874" y="5201590"/>
            <a:ext cx="9611813" cy="1318945"/>
          </a:xfrm>
          <a:prstGeom prst="roundRect">
            <a:avLst>
              <a:gd name="adj" fmla="val 0"/>
            </a:avLst>
          </a:prstGeom>
        </p:spPr>
      </p:pic>
    </p:spTree>
  </p:cSld>
  <p:clrMapOvr>
    <a:masterClrMapping/>
  </p:clrMapOvr>
  <p:transition>
    <p:fade/>
    <p:spd val="me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17500" y="349250"/>
            <a:ext cx="269875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b="1" dirty="0">
                <a:solidFill>
                  <a:srgbClr val="8B000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5.1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90724" y="317500"/>
            <a:ext cx="5762625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5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Prevention Through Temporal Re-Alignment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17500" y="698500"/>
            <a:ext cx="762000" cy="31750"/>
          </a:xfrm>
          <a:custGeom>
            <a:avLst/>
            <a:gdLst/>
            <a:ahLst/>
            <a:cxnLst/>
            <a:rect l="l" t="t" r="r" b="b"/>
            <a:pathLst>
              <a:path w="762000" h="31750">
                <a:moveTo>
                  <a:pt x="0" y="0"/>
                </a:moveTo>
                <a:lnTo>
                  <a:pt x="762000" y="0"/>
                </a:lnTo>
                <a:lnTo>
                  <a:pt x="762000" y="31750"/>
                </a:lnTo>
                <a:lnTo>
                  <a:pt x="0" y="3175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5" name="Shape 3"/>
          <p:cNvSpPr/>
          <p:nvPr/>
        </p:nvSpPr>
        <p:spPr>
          <a:xfrm>
            <a:off x="317500" y="889000"/>
            <a:ext cx="5699125" cy="1936750"/>
          </a:xfrm>
          <a:custGeom>
            <a:avLst/>
            <a:gdLst/>
            <a:ahLst/>
            <a:cxnLst/>
            <a:rect l="l" t="t" r="r" b="b"/>
            <a:pathLst>
              <a:path w="5699125" h="1936750">
                <a:moveTo>
                  <a:pt x="63506" y="0"/>
                </a:moveTo>
                <a:lnTo>
                  <a:pt x="5635619" y="0"/>
                </a:lnTo>
                <a:cubicBezTo>
                  <a:pt x="5670692" y="0"/>
                  <a:pt x="5699125" y="28433"/>
                  <a:pt x="5699125" y="63506"/>
                </a:cubicBezTo>
                <a:lnTo>
                  <a:pt x="5699125" y="1873244"/>
                </a:lnTo>
                <a:cubicBezTo>
                  <a:pt x="5699125" y="1908317"/>
                  <a:pt x="5670692" y="1936750"/>
                  <a:pt x="5635619" y="1936750"/>
                </a:cubicBezTo>
                <a:lnTo>
                  <a:pt x="63506" y="1936750"/>
                </a:lnTo>
                <a:cubicBezTo>
                  <a:pt x="28433" y="1936750"/>
                  <a:pt x="0" y="1908317"/>
                  <a:pt x="0" y="1873244"/>
                </a:cubicBezTo>
                <a:lnTo>
                  <a:pt x="0" y="63506"/>
                </a:lnTo>
                <a:cubicBezTo>
                  <a:pt x="0" y="28456"/>
                  <a:pt x="28456" y="0"/>
                  <a:pt x="63506" y="0"/>
                </a:cubicBez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6" name="Text 4"/>
          <p:cNvSpPr/>
          <p:nvPr/>
        </p:nvSpPr>
        <p:spPr>
          <a:xfrm>
            <a:off x="476250" y="1047750"/>
            <a:ext cx="54610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Prevention Follows From Definition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476250" y="1365250"/>
            <a:ext cx="5445125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From the established premises, prevention is not speculative—it is </a:t>
            </a:r>
            <a:pPr>
              <a:lnSpc>
                <a:spcPct val="140000"/>
              </a:lnSpc>
            </a:pPr>
            <a:r>
              <a:rPr lang="en-US" sz="100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logically determined</a:t>
            </a:r>
            <a:pPr>
              <a:lnSpc>
                <a:spcPct val="140000"/>
              </a:lnSpc>
            </a:pPr>
            <a:r>
              <a:rPr lang="en-US" sz="1000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: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476250" y="1666875"/>
            <a:ext cx="5445125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Font typeface="+mj-lt"/>
              <a:buAutoNum type="arabicPeriod" startAt="1"/>
            </a:pPr>
            <a:r>
              <a:rPr lang="en-US" sz="1000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Temporal dissonance is the causal driver of cognitive drift.</a:t>
            </a:r>
            <a:endParaRPr lang="en-US" sz="1600" dirty="0"/>
          </a:p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Font typeface="+mj-lt"/>
              <a:buAutoNum type="arabicPeriod" startAt="1"/>
            </a:pPr>
            <a:r>
              <a:rPr lang="en-US" sz="1000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Dementia is a recoverable drift state.</a:t>
            </a:r>
            <a:endParaRPr lang="en-US" sz="1600" dirty="0"/>
          </a:p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Font typeface="+mj-lt"/>
              <a:buAutoNum type="arabicPeriod" startAt="1"/>
            </a:pPr>
            <a:r>
              <a:rPr lang="en-US" sz="1000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Alzheimer's begins when recoverability collapses.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476250" y="2460625"/>
            <a:ext cx="5445125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Therefore: Prevention consists of </a:t>
            </a:r>
            <a:pPr>
              <a:lnSpc>
                <a:spcPct val="140000"/>
              </a:lnSpc>
            </a:pPr>
            <a:r>
              <a:rPr lang="en-US" sz="100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maintaining recoverability</a:t>
            </a:r>
            <a:pPr>
              <a:lnSpc>
                <a:spcPct val="140000"/>
              </a:lnSpc>
            </a:pPr>
            <a:r>
              <a:rPr lang="en-US" sz="1000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by correcting the causal variable.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317500" y="2952750"/>
            <a:ext cx="577056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What Prevention Means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317500" y="3270250"/>
            <a:ext cx="5762625" cy="412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Prevention does </a:t>
            </a:r>
            <a:pPr>
              <a:lnSpc>
                <a:spcPct val="140000"/>
              </a:lnSpc>
            </a:pPr>
            <a:r>
              <a:rPr lang="en-US" sz="10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not</a:t>
            </a:r>
            <a:pPr>
              <a:lnSpc>
                <a:spcPct val="140000"/>
              </a:lnSpc>
            </a:pPr>
            <a:r>
              <a:rPr lang="en-US" sz="10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mean suppressing symptoms, compensating for deficits, or intervening after pathology appears.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329406" y="3810000"/>
            <a:ext cx="5687219" cy="730250"/>
          </a:xfrm>
          <a:custGeom>
            <a:avLst/>
            <a:gdLst/>
            <a:ahLst/>
            <a:cxnLst/>
            <a:rect l="l" t="t" r="r" b="b"/>
            <a:pathLst>
              <a:path w="5687219" h="730250">
                <a:moveTo>
                  <a:pt x="23812" y="0"/>
                </a:moveTo>
                <a:lnTo>
                  <a:pt x="5623716" y="0"/>
                </a:lnTo>
                <a:cubicBezTo>
                  <a:pt x="5658788" y="0"/>
                  <a:pt x="5687219" y="28431"/>
                  <a:pt x="5687219" y="63503"/>
                </a:cubicBezTo>
                <a:lnTo>
                  <a:pt x="5687219" y="666747"/>
                </a:lnTo>
                <a:cubicBezTo>
                  <a:pt x="5687219" y="701819"/>
                  <a:pt x="5658788" y="730250"/>
                  <a:pt x="5623716" y="730250"/>
                </a:cubicBezTo>
                <a:lnTo>
                  <a:pt x="23812" y="730250"/>
                </a:lnTo>
                <a:cubicBezTo>
                  <a:pt x="10661" y="730250"/>
                  <a:pt x="0" y="719589"/>
                  <a:pt x="0" y="706438"/>
                </a:cubicBezTo>
                <a:lnTo>
                  <a:pt x="0" y="23812"/>
                </a:lnTo>
                <a:cubicBezTo>
                  <a:pt x="0" y="10670"/>
                  <a:pt x="10670" y="0"/>
                  <a:pt x="23812" y="0"/>
                </a:cubicBezTo>
                <a:close/>
              </a:path>
            </a:pathLst>
          </a:custGeom>
          <a:solidFill>
            <a:srgbClr val="F9FAFB"/>
          </a:solidFill>
          <a:ln/>
        </p:spPr>
      </p:sp>
      <p:sp>
        <p:nvSpPr>
          <p:cNvPr id="13" name="Shape 11"/>
          <p:cNvSpPr/>
          <p:nvPr/>
        </p:nvSpPr>
        <p:spPr>
          <a:xfrm>
            <a:off x="329406" y="3810000"/>
            <a:ext cx="23813" cy="730250"/>
          </a:xfrm>
          <a:custGeom>
            <a:avLst/>
            <a:gdLst/>
            <a:ahLst/>
            <a:cxnLst/>
            <a:rect l="l" t="t" r="r" b="b"/>
            <a:pathLst>
              <a:path w="23813" h="730250">
                <a:moveTo>
                  <a:pt x="23813" y="0"/>
                </a:moveTo>
                <a:lnTo>
                  <a:pt x="23813" y="0"/>
                </a:lnTo>
                <a:lnTo>
                  <a:pt x="23813" y="730250"/>
                </a:lnTo>
                <a:lnTo>
                  <a:pt x="23813" y="730250"/>
                </a:lnTo>
                <a:cubicBezTo>
                  <a:pt x="10670" y="730250"/>
                  <a:pt x="0" y="719580"/>
                  <a:pt x="0" y="706438"/>
                </a:cubicBezTo>
                <a:lnTo>
                  <a:pt x="0" y="23813"/>
                </a:lnTo>
                <a:cubicBezTo>
                  <a:pt x="0" y="10670"/>
                  <a:pt x="10670" y="0"/>
                  <a:pt x="23812" y="0"/>
                </a:cubicBez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14" name="Text 12"/>
          <p:cNvSpPr/>
          <p:nvPr/>
        </p:nvSpPr>
        <p:spPr>
          <a:xfrm>
            <a:off x="531813" y="3937000"/>
            <a:ext cx="53578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Prevention means: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496094" y="4191000"/>
            <a:ext cx="536575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Interrupting temporal drift before recovery gradient collapses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6179344" y="892969"/>
            <a:ext cx="5691188" cy="2420938"/>
          </a:xfrm>
          <a:custGeom>
            <a:avLst/>
            <a:gdLst/>
            <a:ahLst/>
            <a:cxnLst/>
            <a:rect l="l" t="t" r="r" b="b"/>
            <a:pathLst>
              <a:path w="5691188" h="2420938">
                <a:moveTo>
                  <a:pt x="63501" y="0"/>
                </a:moveTo>
                <a:lnTo>
                  <a:pt x="5627686" y="0"/>
                </a:lnTo>
                <a:cubicBezTo>
                  <a:pt x="5662757" y="0"/>
                  <a:pt x="5691188" y="28430"/>
                  <a:pt x="5691188" y="63501"/>
                </a:cubicBezTo>
                <a:lnTo>
                  <a:pt x="5691188" y="2357436"/>
                </a:lnTo>
                <a:cubicBezTo>
                  <a:pt x="5691188" y="2392507"/>
                  <a:pt x="5662757" y="2420938"/>
                  <a:pt x="5627686" y="2420938"/>
                </a:cubicBezTo>
                <a:lnTo>
                  <a:pt x="63501" y="2420938"/>
                </a:lnTo>
                <a:cubicBezTo>
                  <a:pt x="28430" y="2420938"/>
                  <a:pt x="0" y="2392507"/>
                  <a:pt x="0" y="2357436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6310313" y="1023938"/>
            <a:ext cx="55006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Temporal Re-Alignment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6310313" y="1341438"/>
            <a:ext cx="5492750" cy="412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Definition:</a:t>
            </a:r>
            <a:pPr>
              <a:lnSpc>
                <a:spcPct val="140000"/>
              </a:lnSpc>
            </a:pPr>
            <a:r>
              <a:rPr lang="en-US" sz="10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Reduction of imposed temporal extraction and restoration of endogenous temporal control.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6310313" y="1849438"/>
            <a:ext cx="883915" cy="1825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System Effects: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6437313" y="2103438"/>
            <a:ext cx="5365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• Recovery windows lengthen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6437313" y="2325688"/>
            <a:ext cx="5365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• Memory consolidation resumes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6437313" y="2547938"/>
            <a:ext cx="5365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• Cognitive punishment loops unwind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6437313" y="2770188"/>
            <a:ext cx="5365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• Attention stabilizes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6437313" y="2992438"/>
            <a:ext cx="5365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• Drift slows or reverses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6191250" y="3444875"/>
            <a:ext cx="5683250" cy="1508125"/>
          </a:xfrm>
          <a:custGeom>
            <a:avLst/>
            <a:gdLst/>
            <a:ahLst/>
            <a:cxnLst/>
            <a:rect l="l" t="t" r="r" b="b"/>
            <a:pathLst>
              <a:path w="5683250" h="1508125">
                <a:moveTo>
                  <a:pt x="31750" y="0"/>
                </a:moveTo>
                <a:lnTo>
                  <a:pt x="5619743" y="0"/>
                </a:lnTo>
                <a:cubicBezTo>
                  <a:pt x="5654817" y="0"/>
                  <a:pt x="5683250" y="28433"/>
                  <a:pt x="5683250" y="63507"/>
                </a:cubicBezTo>
                <a:lnTo>
                  <a:pt x="5683250" y="1444618"/>
                </a:lnTo>
                <a:cubicBezTo>
                  <a:pt x="5683250" y="1479692"/>
                  <a:pt x="5654817" y="1508125"/>
                  <a:pt x="5619743" y="1508125"/>
                </a:cubicBezTo>
                <a:lnTo>
                  <a:pt x="31750" y="1508125"/>
                </a:lnTo>
                <a:cubicBezTo>
                  <a:pt x="14215" y="1508125"/>
                  <a:pt x="0" y="1493910"/>
                  <a:pt x="0" y="147637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9FAFB"/>
          </a:solidFill>
          <a:ln/>
        </p:spPr>
      </p:sp>
      <p:sp>
        <p:nvSpPr>
          <p:cNvPr id="26" name="Shape 24"/>
          <p:cNvSpPr/>
          <p:nvPr/>
        </p:nvSpPr>
        <p:spPr>
          <a:xfrm>
            <a:off x="6191250" y="3444875"/>
            <a:ext cx="31750" cy="1508125"/>
          </a:xfrm>
          <a:custGeom>
            <a:avLst/>
            <a:gdLst/>
            <a:ahLst/>
            <a:cxnLst/>
            <a:rect l="l" t="t" r="r" b="b"/>
            <a:pathLst>
              <a:path w="31750" h="1508125">
                <a:moveTo>
                  <a:pt x="31750" y="0"/>
                </a:moveTo>
                <a:lnTo>
                  <a:pt x="31750" y="0"/>
                </a:lnTo>
                <a:lnTo>
                  <a:pt x="31750" y="1508125"/>
                </a:lnTo>
                <a:lnTo>
                  <a:pt x="31750" y="1508125"/>
                </a:lnTo>
                <a:cubicBezTo>
                  <a:pt x="14227" y="1508125"/>
                  <a:pt x="0" y="1493898"/>
                  <a:pt x="0" y="147637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27" name="Text 25"/>
          <p:cNvSpPr/>
          <p:nvPr/>
        </p:nvSpPr>
        <p:spPr>
          <a:xfrm>
            <a:off x="6334125" y="3571875"/>
            <a:ext cx="5484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The Restoration Condition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6338094" y="3893344"/>
            <a:ext cx="5405438" cy="420688"/>
          </a:xfrm>
          <a:custGeom>
            <a:avLst/>
            <a:gdLst/>
            <a:ahLst/>
            <a:cxnLst/>
            <a:rect l="l" t="t" r="r" b="b"/>
            <a:pathLst>
              <a:path w="5405438" h="420688">
                <a:moveTo>
                  <a:pt x="31749" y="0"/>
                </a:moveTo>
                <a:lnTo>
                  <a:pt x="5373688" y="0"/>
                </a:lnTo>
                <a:cubicBezTo>
                  <a:pt x="5391223" y="0"/>
                  <a:pt x="5405438" y="14215"/>
                  <a:pt x="5405438" y="31749"/>
                </a:cubicBezTo>
                <a:lnTo>
                  <a:pt x="5405438" y="388938"/>
                </a:lnTo>
                <a:cubicBezTo>
                  <a:pt x="5405438" y="406473"/>
                  <a:pt x="5391223" y="420688"/>
                  <a:pt x="5373688" y="420688"/>
                </a:cubicBezTo>
                <a:lnTo>
                  <a:pt x="31749" y="420688"/>
                </a:lnTo>
                <a:cubicBezTo>
                  <a:pt x="14215" y="420688"/>
                  <a:pt x="0" y="406473"/>
                  <a:pt x="0" y="388938"/>
                </a:cubicBezTo>
                <a:lnTo>
                  <a:pt x="0" y="31749"/>
                </a:lnTo>
                <a:cubicBezTo>
                  <a:pt x="0" y="14215"/>
                  <a:pt x="14215" y="0"/>
                  <a:pt x="31749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1F2937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6302375" y="3992563"/>
            <a:ext cx="54768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250" b="1" dirty="0">
                <a:solidFill>
                  <a:srgbClr val="8B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ξ ≥ λ|T(t) − T</a:t>
            </a:r>
            <a:pPr algn="ctr">
              <a:lnSpc>
                <a:spcPct val="120000"/>
              </a:lnSpc>
            </a:pPr>
            <a:r>
              <a:rPr lang="en-US" sz="938" b="1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natural</a:t>
            </a:r>
            <a:pPr algn="ctr">
              <a:lnSpc>
                <a:spcPct val="120000"/>
              </a:lnSpc>
            </a:pPr>
            <a:r>
              <a:rPr lang="en-US" sz="1250" b="1" dirty="0">
                <a:solidFill>
                  <a:srgbClr val="8B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|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6334125" y="4413250"/>
            <a:ext cx="5476875" cy="412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When restoration equals or exceeds extraction, coherence stabilizes. This is the fundamental equation of prevention.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321469" y="5083969"/>
            <a:ext cx="11549063" cy="1849438"/>
          </a:xfrm>
          <a:custGeom>
            <a:avLst/>
            <a:gdLst/>
            <a:ahLst/>
            <a:cxnLst/>
            <a:rect l="l" t="t" r="r" b="b"/>
            <a:pathLst>
              <a:path w="11549063" h="1849438">
                <a:moveTo>
                  <a:pt x="63491" y="0"/>
                </a:moveTo>
                <a:lnTo>
                  <a:pt x="11485571" y="0"/>
                </a:lnTo>
                <a:cubicBezTo>
                  <a:pt x="11520637" y="0"/>
                  <a:pt x="11549063" y="28426"/>
                  <a:pt x="11549063" y="63491"/>
                </a:cubicBezTo>
                <a:lnTo>
                  <a:pt x="11549063" y="1785946"/>
                </a:lnTo>
                <a:cubicBezTo>
                  <a:pt x="11549063" y="1821012"/>
                  <a:pt x="11520637" y="1849438"/>
                  <a:pt x="11485571" y="1849437"/>
                </a:cubicBezTo>
                <a:lnTo>
                  <a:pt x="63491" y="1849438"/>
                </a:lnTo>
                <a:cubicBezTo>
                  <a:pt x="28426" y="1849437"/>
                  <a:pt x="0" y="1821012"/>
                  <a:pt x="0" y="1785946"/>
                </a:cubicBezTo>
                <a:lnTo>
                  <a:pt x="0" y="63491"/>
                </a:lnTo>
                <a:cubicBezTo>
                  <a:pt x="0" y="28449"/>
                  <a:pt x="28449" y="0"/>
                  <a:pt x="6349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452438" y="5214938"/>
            <a:ext cx="1135856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Timing of Intervention: Effectiveness Window</a:t>
            </a:r>
            <a:endParaRPr lang="en-US" sz="1600" dirty="0"/>
          </a:p>
        </p:txBody>
      </p:sp>
      <p:pic>
        <p:nvPicPr>
          <p:cNvPr id="33" name="Image 0" descr="https://kimi-img.moonshot.cn/pub/slides/26-04-05-14:15:02-d78vrpn6rtpak5rngfeg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452438" y="5532438"/>
            <a:ext cx="9255125" cy="1270000"/>
          </a:xfrm>
          <a:prstGeom prst="roundRect">
            <a:avLst>
              <a:gd name="adj" fmla="val 0"/>
            </a:avLst>
          </a:prstGeom>
        </p:spPr>
      </p:pic>
    </p:spTree>
  </p:cSld>
  <p:clrMapOvr>
    <a:masterClrMapping/>
  </p:clrMapOvr>
  <p:transition>
    <p:fade/>
    <p:spd val="me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17500" y="349250"/>
            <a:ext cx="301625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b="1" dirty="0">
                <a:solidFill>
                  <a:srgbClr val="8B000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6.1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620241" y="317500"/>
            <a:ext cx="5556250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5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Simulation Evidence and System Validation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17500" y="698500"/>
            <a:ext cx="762000" cy="31750"/>
          </a:xfrm>
          <a:custGeom>
            <a:avLst/>
            <a:gdLst/>
            <a:ahLst/>
            <a:cxnLst/>
            <a:rect l="l" t="t" r="r" b="b"/>
            <a:pathLst>
              <a:path w="762000" h="31750">
                <a:moveTo>
                  <a:pt x="0" y="0"/>
                </a:moveTo>
                <a:lnTo>
                  <a:pt x="762000" y="0"/>
                </a:lnTo>
                <a:lnTo>
                  <a:pt x="762000" y="31750"/>
                </a:lnTo>
                <a:lnTo>
                  <a:pt x="0" y="3175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5" name="Text 3"/>
          <p:cNvSpPr/>
          <p:nvPr/>
        </p:nvSpPr>
        <p:spPr>
          <a:xfrm>
            <a:off x="317500" y="889000"/>
            <a:ext cx="5778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Purpose of Simulation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317500" y="1206500"/>
            <a:ext cx="5762625" cy="412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The framework's claims are demonstrated through </a:t>
            </a:r>
            <a:pPr>
              <a:lnSpc>
                <a:spcPct val="140000"/>
              </a:lnSpc>
            </a:pPr>
            <a:r>
              <a:rPr lang="en-US" sz="10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explicit, executable simulations</a:t>
            </a:r>
            <a:pPr>
              <a:lnSpc>
                <a:spcPct val="140000"/>
              </a:lnSpc>
            </a:pPr>
            <a:r>
              <a:rPr lang="en-US" sz="10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—not illustrative metaphors but system tests.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17500" y="1714500"/>
            <a:ext cx="5762625" cy="412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All simulations share: identical governing equation, controlled temporal inputs, explicit restoration parameters, no hidden variables.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33375" y="2254250"/>
            <a:ext cx="5683250" cy="1524000"/>
          </a:xfrm>
          <a:custGeom>
            <a:avLst/>
            <a:gdLst/>
            <a:ahLst/>
            <a:cxnLst/>
            <a:rect l="l" t="t" r="r" b="b"/>
            <a:pathLst>
              <a:path w="5683250" h="1524000">
                <a:moveTo>
                  <a:pt x="31750" y="0"/>
                </a:moveTo>
                <a:lnTo>
                  <a:pt x="5619745" y="0"/>
                </a:lnTo>
                <a:cubicBezTo>
                  <a:pt x="5654818" y="0"/>
                  <a:pt x="5683250" y="28432"/>
                  <a:pt x="5683250" y="63505"/>
                </a:cubicBezTo>
                <a:lnTo>
                  <a:pt x="5683250" y="1460495"/>
                </a:lnTo>
                <a:cubicBezTo>
                  <a:pt x="5683250" y="1495568"/>
                  <a:pt x="5654818" y="1524000"/>
                  <a:pt x="5619745" y="1524000"/>
                </a:cubicBezTo>
                <a:lnTo>
                  <a:pt x="31750" y="1524000"/>
                </a:lnTo>
                <a:cubicBezTo>
                  <a:pt x="14215" y="1524000"/>
                  <a:pt x="0" y="1509785"/>
                  <a:pt x="0" y="1492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9FAFB"/>
          </a:solidFill>
          <a:ln/>
        </p:spPr>
      </p:sp>
      <p:sp>
        <p:nvSpPr>
          <p:cNvPr id="9" name="Shape 7"/>
          <p:cNvSpPr/>
          <p:nvPr/>
        </p:nvSpPr>
        <p:spPr>
          <a:xfrm>
            <a:off x="333375" y="2254250"/>
            <a:ext cx="31750" cy="1524000"/>
          </a:xfrm>
          <a:custGeom>
            <a:avLst/>
            <a:gdLst/>
            <a:ahLst/>
            <a:cxnLst/>
            <a:rect l="l" t="t" r="r" b="b"/>
            <a:pathLst>
              <a:path w="31750" h="1524000">
                <a:moveTo>
                  <a:pt x="31750" y="0"/>
                </a:moveTo>
                <a:lnTo>
                  <a:pt x="31750" y="0"/>
                </a:lnTo>
                <a:lnTo>
                  <a:pt x="31750" y="1524000"/>
                </a:lnTo>
                <a:lnTo>
                  <a:pt x="31750" y="1524000"/>
                </a:lnTo>
                <a:cubicBezTo>
                  <a:pt x="14227" y="1524000"/>
                  <a:pt x="0" y="1509773"/>
                  <a:pt x="0" y="1492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10" name="Text 8"/>
          <p:cNvSpPr/>
          <p:nvPr/>
        </p:nvSpPr>
        <p:spPr>
          <a:xfrm>
            <a:off x="476250" y="2381250"/>
            <a:ext cx="5484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Simulation Suite Overview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476250" y="2698750"/>
            <a:ext cx="5476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Category A — Drift Formation:</a:t>
            </a:r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Continuous vs. natural vs. mixed temporal regimes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476250" y="2952750"/>
            <a:ext cx="5476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Category B — Recovery:</a:t>
            </a:r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Late-stage restoration, threshold escalation, individual variance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476250" y="3206750"/>
            <a:ext cx="5476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Category C — Environment:</a:t>
            </a:r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Institutional temporal load, home vs. institution comparison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476250" y="3460750"/>
            <a:ext cx="5476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Category D — Detection:</a:t>
            </a:r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 Early drift index, population outcomes, policy effects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6179344" y="892969"/>
            <a:ext cx="5691188" cy="2706688"/>
          </a:xfrm>
          <a:custGeom>
            <a:avLst/>
            <a:gdLst/>
            <a:ahLst/>
            <a:cxnLst/>
            <a:rect l="l" t="t" r="r" b="b"/>
            <a:pathLst>
              <a:path w="5691188" h="2706688">
                <a:moveTo>
                  <a:pt x="63499" y="0"/>
                </a:moveTo>
                <a:lnTo>
                  <a:pt x="5627689" y="0"/>
                </a:lnTo>
                <a:cubicBezTo>
                  <a:pt x="5662758" y="0"/>
                  <a:pt x="5691188" y="28429"/>
                  <a:pt x="5691188" y="63499"/>
                </a:cubicBezTo>
                <a:lnTo>
                  <a:pt x="5691188" y="2643189"/>
                </a:lnTo>
                <a:cubicBezTo>
                  <a:pt x="5691188" y="2678258"/>
                  <a:pt x="5662758" y="2706688"/>
                  <a:pt x="5627689" y="2706688"/>
                </a:cubicBezTo>
                <a:lnTo>
                  <a:pt x="63499" y="2706688"/>
                </a:lnTo>
                <a:cubicBezTo>
                  <a:pt x="28429" y="2706688"/>
                  <a:pt x="0" y="2678258"/>
                  <a:pt x="0" y="2643189"/>
                </a:cubicBezTo>
                <a:lnTo>
                  <a:pt x="0" y="63499"/>
                </a:lnTo>
                <a:cubicBezTo>
                  <a:pt x="0" y="28453"/>
                  <a:pt x="28453" y="0"/>
                  <a:pt x="63499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6310313" y="1023938"/>
            <a:ext cx="55006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Key Simulation Results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6310313" y="1341438"/>
            <a:ext cx="5492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Dementia Emergence: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6310313" y="1563688"/>
            <a:ext cx="54927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Prolonged dissonance produces gradual M(t) decline; recovery remains observable; coherence fluctuates.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6310313" y="2039938"/>
            <a:ext cx="5492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Alzheimer's Transition: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6310313" y="2262188"/>
            <a:ext cx="5492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Monotonic decline appears only when recovery windows vanish; transition is abrupt.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6310313" y="2547938"/>
            <a:ext cx="5492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Prevention Demonstrated: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6310313" y="2770188"/>
            <a:ext cx="5492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Temporal re-alignment before recovery collapse stabilizes coherence and halts decline.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6310313" y="3055938"/>
            <a:ext cx="5492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Early Detection: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6310313" y="3278188"/>
            <a:ext cx="5492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TDI identifies sustained temporal dominance before functional impairment.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6175375" y="3730625"/>
            <a:ext cx="5699125" cy="1524000"/>
          </a:xfrm>
          <a:custGeom>
            <a:avLst/>
            <a:gdLst/>
            <a:ahLst/>
            <a:cxnLst/>
            <a:rect l="l" t="t" r="r" b="b"/>
            <a:pathLst>
              <a:path w="5699125" h="1524000">
                <a:moveTo>
                  <a:pt x="63505" y="0"/>
                </a:moveTo>
                <a:lnTo>
                  <a:pt x="5635620" y="0"/>
                </a:lnTo>
                <a:cubicBezTo>
                  <a:pt x="5670693" y="0"/>
                  <a:pt x="5699125" y="28432"/>
                  <a:pt x="5699125" y="63505"/>
                </a:cubicBezTo>
                <a:lnTo>
                  <a:pt x="5699125" y="1460495"/>
                </a:lnTo>
                <a:cubicBezTo>
                  <a:pt x="5699125" y="1495568"/>
                  <a:pt x="5670693" y="1524000"/>
                  <a:pt x="5635620" y="1524000"/>
                </a:cubicBezTo>
                <a:lnTo>
                  <a:pt x="63505" y="1524000"/>
                </a:lnTo>
                <a:cubicBezTo>
                  <a:pt x="28432" y="1524000"/>
                  <a:pt x="0" y="1495568"/>
                  <a:pt x="0" y="1460495"/>
                </a:cubicBezTo>
                <a:lnTo>
                  <a:pt x="0" y="63505"/>
                </a:lnTo>
                <a:cubicBezTo>
                  <a:pt x="0" y="28456"/>
                  <a:pt x="28456" y="0"/>
                  <a:pt x="63505" y="0"/>
                </a:cubicBezTo>
                <a:close/>
              </a:path>
            </a:pathLst>
          </a:custGeom>
          <a:solidFill>
            <a:srgbClr val="1F2937"/>
          </a:solidFill>
          <a:ln/>
        </p:spPr>
      </p:sp>
      <p:sp>
        <p:nvSpPr>
          <p:cNvPr id="26" name="Text 24"/>
          <p:cNvSpPr/>
          <p:nvPr/>
        </p:nvSpPr>
        <p:spPr>
          <a:xfrm>
            <a:off x="6302375" y="3857625"/>
            <a:ext cx="551656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Validation Summary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6302375" y="4175125"/>
            <a:ext cx="55086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✓ Temporal dissonance causes drift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6302375" y="4429125"/>
            <a:ext cx="55086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✓ Dementia is recoverable drift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6302375" y="4683125"/>
            <a:ext cx="55086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✓ Alzheimer's requires loss of recoverability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6302375" y="4937125"/>
            <a:ext cx="55086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✓ Prevention operates by restoring temporal equilibrium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321469" y="5385594"/>
            <a:ext cx="11549063" cy="1849438"/>
          </a:xfrm>
          <a:custGeom>
            <a:avLst/>
            <a:gdLst/>
            <a:ahLst/>
            <a:cxnLst/>
            <a:rect l="l" t="t" r="r" b="b"/>
            <a:pathLst>
              <a:path w="11549063" h="1849438">
                <a:moveTo>
                  <a:pt x="63491" y="0"/>
                </a:moveTo>
                <a:lnTo>
                  <a:pt x="11485571" y="0"/>
                </a:lnTo>
                <a:cubicBezTo>
                  <a:pt x="11520637" y="0"/>
                  <a:pt x="11549063" y="28426"/>
                  <a:pt x="11549063" y="63491"/>
                </a:cubicBezTo>
                <a:lnTo>
                  <a:pt x="11549063" y="1785946"/>
                </a:lnTo>
                <a:cubicBezTo>
                  <a:pt x="11549063" y="1821012"/>
                  <a:pt x="11520637" y="1849438"/>
                  <a:pt x="11485571" y="1849437"/>
                </a:cubicBezTo>
                <a:lnTo>
                  <a:pt x="63491" y="1849438"/>
                </a:lnTo>
                <a:cubicBezTo>
                  <a:pt x="28426" y="1849437"/>
                  <a:pt x="0" y="1821012"/>
                  <a:pt x="0" y="1785946"/>
                </a:cubicBezTo>
                <a:lnTo>
                  <a:pt x="0" y="63491"/>
                </a:lnTo>
                <a:cubicBezTo>
                  <a:pt x="0" y="28449"/>
                  <a:pt x="28449" y="0"/>
                  <a:pt x="6349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452438" y="5516563"/>
            <a:ext cx="1135856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Population-Level Simulation: Outcome Distribution</a:t>
            </a:r>
            <a:endParaRPr lang="en-US" sz="1600" dirty="0"/>
          </a:p>
        </p:txBody>
      </p:sp>
      <p:pic>
        <p:nvPicPr>
          <p:cNvPr id="33" name="Image 0" descr="https://kimi-img.moonshot.cn/pub/slides/26-04-05-14:15:02-d78vrpnvg7eeol7debtg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452438" y="5834063"/>
            <a:ext cx="9255125" cy="1270000"/>
          </a:xfrm>
          <a:prstGeom prst="roundRect">
            <a:avLst>
              <a:gd name="adj" fmla="val 0"/>
            </a:avLst>
          </a:prstGeom>
        </p:spPr>
      </p:pic>
    </p:spTree>
  </p:cSld>
  <p:clrMapOvr>
    <a:masterClrMapping/>
  </p:clrMapOvr>
  <p:transition>
    <p:fade/>
    <p:spd val="me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2887" y="366176"/>
            <a:ext cx="316243" cy="2663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73" b="1" dirty="0">
                <a:solidFill>
                  <a:srgbClr val="8B000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7.1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651081" y="332887"/>
            <a:ext cx="4943377" cy="3328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359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The Full Detection–Prevention Stack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32887" y="732352"/>
            <a:ext cx="798930" cy="33289"/>
          </a:xfrm>
          <a:custGeom>
            <a:avLst/>
            <a:gdLst/>
            <a:ahLst/>
            <a:cxnLst/>
            <a:rect l="l" t="t" r="r" b="b"/>
            <a:pathLst>
              <a:path w="798930" h="33289">
                <a:moveTo>
                  <a:pt x="0" y="0"/>
                </a:moveTo>
                <a:lnTo>
                  <a:pt x="798930" y="0"/>
                </a:lnTo>
                <a:lnTo>
                  <a:pt x="798930" y="33289"/>
                </a:lnTo>
                <a:lnTo>
                  <a:pt x="0" y="33289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5" name="Shape 3"/>
          <p:cNvSpPr/>
          <p:nvPr/>
        </p:nvSpPr>
        <p:spPr>
          <a:xfrm>
            <a:off x="341210" y="940407"/>
            <a:ext cx="3736661" cy="2829543"/>
          </a:xfrm>
          <a:custGeom>
            <a:avLst/>
            <a:gdLst/>
            <a:ahLst/>
            <a:cxnLst/>
            <a:rect l="l" t="t" r="r" b="b"/>
            <a:pathLst>
              <a:path w="3736661" h="2829543">
                <a:moveTo>
                  <a:pt x="66579" y="0"/>
                </a:moveTo>
                <a:lnTo>
                  <a:pt x="3670082" y="0"/>
                </a:lnTo>
                <a:cubicBezTo>
                  <a:pt x="3706852" y="0"/>
                  <a:pt x="3736661" y="29808"/>
                  <a:pt x="3736661" y="66579"/>
                </a:cubicBezTo>
                <a:lnTo>
                  <a:pt x="3736661" y="2762964"/>
                </a:lnTo>
                <a:cubicBezTo>
                  <a:pt x="3736661" y="2799734"/>
                  <a:pt x="3706852" y="2829543"/>
                  <a:pt x="3670082" y="2829543"/>
                </a:cubicBezTo>
                <a:lnTo>
                  <a:pt x="66579" y="2829543"/>
                </a:lnTo>
                <a:cubicBezTo>
                  <a:pt x="29808" y="2829543"/>
                  <a:pt x="0" y="2799734"/>
                  <a:pt x="0" y="2762964"/>
                </a:cubicBezTo>
                <a:lnTo>
                  <a:pt x="0" y="66579"/>
                </a:lnTo>
                <a:cubicBezTo>
                  <a:pt x="0" y="29833"/>
                  <a:pt x="29833" y="0"/>
                  <a:pt x="66579" y="0"/>
                </a:cubicBezTo>
                <a:close/>
              </a:path>
            </a:pathLst>
          </a:custGeom>
          <a:solidFill>
            <a:srgbClr val="F0FDF4"/>
          </a:solidFill>
          <a:ln w="25400">
            <a:solidFill>
              <a:srgbClr val="059669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482687" y="1115173"/>
            <a:ext cx="332887" cy="332887"/>
          </a:xfrm>
          <a:custGeom>
            <a:avLst/>
            <a:gdLst/>
            <a:ahLst/>
            <a:cxnLst/>
            <a:rect l="l" t="t" r="r" b="b"/>
            <a:pathLst>
              <a:path w="332887" h="332887">
                <a:moveTo>
                  <a:pt x="166444" y="0"/>
                </a:moveTo>
                <a:lnTo>
                  <a:pt x="166444" y="0"/>
                </a:lnTo>
                <a:cubicBezTo>
                  <a:pt x="258368" y="0"/>
                  <a:pt x="332887" y="74519"/>
                  <a:pt x="332887" y="166444"/>
                </a:cubicBezTo>
                <a:lnTo>
                  <a:pt x="332887" y="166444"/>
                </a:lnTo>
                <a:cubicBezTo>
                  <a:pt x="332887" y="258368"/>
                  <a:pt x="258368" y="332887"/>
                  <a:pt x="166444" y="332887"/>
                </a:cubicBezTo>
                <a:lnTo>
                  <a:pt x="166444" y="332887"/>
                </a:lnTo>
                <a:cubicBezTo>
                  <a:pt x="74519" y="332887"/>
                  <a:pt x="0" y="258368"/>
                  <a:pt x="0" y="166444"/>
                </a:cubicBezTo>
                <a:lnTo>
                  <a:pt x="0" y="166444"/>
                </a:lnTo>
                <a:cubicBezTo>
                  <a:pt x="0" y="74519"/>
                  <a:pt x="74519" y="0"/>
                  <a:pt x="166444" y="0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7" name="Text 5"/>
          <p:cNvSpPr/>
          <p:nvPr/>
        </p:nvSpPr>
        <p:spPr>
          <a:xfrm>
            <a:off x="445237" y="1115173"/>
            <a:ext cx="407787" cy="3328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1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915440" y="1081884"/>
            <a:ext cx="1497993" cy="2330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Cognitive Dissonance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915440" y="1314905"/>
            <a:ext cx="1481349" cy="1664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17" b="1" dirty="0">
                <a:solidFill>
                  <a:srgbClr val="059669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Layer 1 — Pre-Dementia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482687" y="1581215"/>
            <a:ext cx="3520284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Detection Target: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482687" y="1814236"/>
            <a:ext cx="3520284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Sustained internal conflict and temporal overload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482687" y="2080546"/>
            <a:ext cx="3520284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Indicators: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482687" y="2313567"/>
            <a:ext cx="3520284" cy="3994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Monkey Mind instability, attention fragmentation, subjective time compression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482687" y="2779610"/>
            <a:ext cx="3520284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Intervention: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482687" y="3012631"/>
            <a:ext cx="3520284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Environmental correction, schedule reduction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486848" y="3283102"/>
            <a:ext cx="3445384" cy="341210"/>
          </a:xfrm>
          <a:custGeom>
            <a:avLst/>
            <a:gdLst/>
            <a:ahLst/>
            <a:cxnLst/>
            <a:rect l="l" t="t" r="r" b="b"/>
            <a:pathLst>
              <a:path w="3445384" h="341210">
                <a:moveTo>
                  <a:pt x="33288" y="0"/>
                </a:moveTo>
                <a:lnTo>
                  <a:pt x="3412096" y="0"/>
                </a:lnTo>
                <a:cubicBezTo>
                  <a:pt x="3430481" y="0"/>
                  <a:pt x="3445384" y="14904"/>
                  <a:pt x="3445384" y="33288"/>
                </a:cubicBezTo>
                <a:lnTo>
                  <a:pt x="3445384" y="307921"/>
                </a:lnTo>
                <a:cubicBezTo>
                  <a:pt x="3445384" y="326306"/>
                  <a:pt x="3430481" y="341210"/>
                  <a:pt x="3412096" y="341210"/>
                </a:cubicBezTo>
                <a:lnTo>
                  <a:pt x="33288" y="341210"/>
                </a:lnTo>
                <a:cubicBezTo>
                  <a:pt x="14904" y="341210"/>
                  <a:pt x="0" y="326306"/>
                  <a:pt x="0" y="307921"/>
                </a:cubicBezTo>
                <a:lnTo>
                  <a:pt x="0" y="33288"/>
                </a:lnTo>
                <a:cubicBezTo>
                  <a:pt x="0" y="14916"/>
                  <a:pt x="14916" y="0"/>
                  <a:pt x="33288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59669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557586" y="3353840"/>
            <a:ext cx="3370485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b="1" dirty="0">
                <a:solidFill>
                  <a:srgbClr val="059669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Outcome: Complete Prevention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4227280" y="940407"/>
            <a:ext cx="3736661" cy="2829543"/>
          </a:xfrm>
          <a:custGeom>
            <a:avLst/>
            <a:gdLst/>
            <a:ahLst/>
            <a:cxnLst/>
            <a:rect l="l" t="t" r="r" b="b"/>
            <a:pathLst>
              <a:path w="3736661" h="2829543">
                <a:moveTo>
                  <a:pt x="66579" y="0"/>
                </a:moveTo>
                <a:lnTo>
                  <a:pt x="3670082" y="0"/>
                </a:lnTo>
                <a:cubicBezTo>
                  <a:pt x="3706852" y="0"/>
                  <a:pt x="3736661" y="29808"/>
                  <a:pt x="3736661" y="66579"/>
                </a:cubicBezTo>
                <a:lnTo>
                  <a:pt x="3736661" y="2762964"/>
                </a:lnTo>
                <a:cubicBezTo>
                  <a:pt x="3736661" y="2799734"/>
                  <a:pt x="3706852" y="2829543"/>
                  <a:pt x="3670082" y="2829543"/>
                </a:cubicBezTo>
                <a:lnTo>
                  <a:pt x="66579" y="2829543"/>
                </a:lnTo>
                <a:cubicBezTo>
                  <a:pt x="29808" y="2829543"/>
                  <a:pt x="0" y="2799734"/>
                  <a:pt x="0" y="2762964"/>
                </a:cubicBezTo>
                <a:lnTo>
                  <a:pt x="0" y="66579"/>
                </a:lnTo>
                <a:cubicBezTo>
                  <a:pt x="0" y="29833"/>
                  <a:pt x="29833" y="0"/>
                  <a:pt x="66579" y="0"/>
                </a:cubicBezTo>
                <a:close/>
              </a:path>
            </a:pathLst>
          </a:custGeom>
          <a:solidFill>
            <a:srgbClr val="FEF2F2"/>
          </a:solidFill>
          <a:ln w="25400">
            <a:solidFill>
              <a:srgbClr val="8B0000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4368757" y="1115173"/>
            <a:ext cx="332887" cy="332887"/>
          </a:xfrm>
          <a:custGeom>
            <a:avLst/>
            <a:gdLst/>
            <a:ahLst/>
            <a:cxnLst/>
            <a:rect l="l" t="t" r="r" b="b"/>
            <a:pathLst>
              <a:path w="332887" h="332887">
                <a:moveTo>
                  <a:pt x="166444" y="0"/>
                </a:moveTo>
                <a:lnTo>
                  <a:pt x="166444" y="0"/>
                </a:lnTo>
                <a:cubicBezTo>
                  <a:pt x="258368" y="0"/>
                  <a:pt x="332887" y="74519"/>
                  <a:pt x="332887" y="166444"/>
                </a:cubicBezTo>
                <a:lnTo>
                  <a:pt x="332887" y="166444"/>
                </a:lnTo>
                <a:cubicBezTo>
                  <a:pt x="332887" y="258368"/>
                  <a:pt x="258368" y="332887"/>
                  <a:pt x="166444" y="332887"/>
                </a:cubicBezTo>
                <a:lnTo>
                  <a:pt x="166444" y="332887"/>
                </a:lnTo>
                <a:cubicBezTo>
                  <a:pt x="74519" y="332887"/>
                  <a:pt x="0" y="258368"/>
                  <a:pt x="0" y="166444"/>
                </a:cubicBezTo>
                <a:lnTo>
                  <a:pt x="0" y="166444"/>
                </a:lnTo>
                <a:cubicBezTo>
                  <a:pt x="0" y="74519"/>
                  <a:pt x="74519" y="0"/>
                  <a:pt x="166444" y="0"/>
                </a:cubicBez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20" name="Text 18"/>
          <p:cNvSpPr/>
          <p:nvPr/>
        </p:nvSpPr>
        <p:spPr>
          <a:xfrm>
            <a:off x="4331307" y="1115173"/>
            <a:ext cx="407787" cy="3328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2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4801510" y="1081884"/>
            <a:ext cx="1131817" cy="2330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Dementia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4801510" y="1314905"/>
            <a:ext cx="1115173" cy="1664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17" b="1" dirty="0">
                <a:solidFill>
                  <a:srgbClr val="8B000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Layer 2 — Drift State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4368757" y="1581215"/>
            <a:ext cx="3520284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Detection Target: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4368757" y="1814236"/>
            <a:ext cx="3520284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Persistent temporal drift with recovery gradient present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4368757" y="2080546"/>
            <a:ext cx="3520284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Indicators: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4368757" y="2313567"/>
            <a:ext cx="3520284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TDI &gt; 0, fluctuating coherence, observable recovery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4368757" y="2579877"/>
            <a:ext cx="3520284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Intervention: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4368757" y="2812898"/>
            <a:ext cx="3520284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Temporal re-alignment, restoration of autonomy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4372918" y="3083369"/>
            <a:ext cx="3445384" cy="507653"/>
          </a:xfrm>
          <a:custGeom>
            <a:avLst/>
            <a:gdLst/>
            <a:ahLst/>
            <a:cxnLst/>
            <a:rect l="l" t="t" r="r" b="b"/>
            <a:pathLst>
              <a:path w="3445384" h="507653">
                <a:moveTo>
                  <a:pt x="33287" y="0"/>
                </a:moveTo>
                <a:lnTo>
                  <a:pt x="3412097" y="0"/>
                </a:lnTo>
                <a:cubicBezTo>
                  <a:pt x="3430481" y="0"/>
                  <a:pt x="3445384" y="14903"/>
                  <a:pt x="3445384" y="33287"/>
                </a:cubicBezTo>
                <a:lnTo>
                  <a:pt x="3445384" y="474366"/>
                </a:lnTo>
                <a:cubicBezTo>
                  <a:pt x="3445384" y="492750"/>
                  <a:pt x="3430481" y="507653"/>
                  <a:pt x="3412097" y="507653"/>
                </a:cubicBezTo>
                <a:lnTo>
                  <a:pt x="33287" y="507653"/>
                </a:lnTo>
                <a:cubicBezTo>
                  <a:pt x="14915" y="507653"/>
                  <a:pt x="0" y="492738"/>
                  <a:pt x="0" y="474366"/>
                </a:cubicBezTo>
                <a:lnTo>
                  <a:pt x="0" y="33287"/>
                </a:lnTo>
                <a:cubicBezTo>
                  <a:pt x="0" y="14915"/>
                  <a:pt x="14915" y="0"/>
                  <a:pt x="33287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8B0000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4443656" y="3154108"/>
            <a:ext cx="3370485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b="1" dirty="0">
                <a:solidFill>
                  <a:srgbClr val="8B000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Outcome: Reversal Possible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4443656" y="3353840"/>
            <a:ext cx="3362162" cy="1664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17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Primary Prevention Window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8113349" y="940407"/>
            <a:ext cx="3736661" cy="2829543"/>
          </a:xfrm>
          <a:custGeom>
            <a:avLst/>
            <a:gdLst/>
            <a:ahLst/>
            <a:cxnLst/>
            <a:rect l="l" t="t" r="r" b="b"/>
            <a:pathLst>
              <a:path w="3736661" h="2829543">
                <a:moveTo>
                  <a:pt x="66579" y="0"/>
                </a:moveTo>
                <a:lnTo>
                  <a:pt x="3670082" y="0"/>
                </a:lnTo>
                <a:cubicBezTo>
                  <a:pt x="3706852" y="0"/>
                  <a:pt x="3736661" y="29808"/>
                  <a:pt x="3736661" y="66579"/>
                </a:cubicBezTo>
                <a:lnTo>
                  <a:pt x="3736661" y="2762964"/>
                </a:lnTo>
                <a:cubicBezTo>
                  <a:pt x="3736661" y="2799734"/>
                  <a:pt x="3706852" y="2829543"/>
                  <a:pt x="3670082" y="2829543"/>
                </a:cubicBezTo>
                <a:lnTo>
                  <a:pt x="66579" y="2829543"/>
                </a:lnTo>
                <a:cubicBezTo>
                  <a:pt x="29808" y="2829543"/>
                  <a:pt x="0" y="2799734"/>
                  <a:pt x="0" y="2762964"/>
                </a:cubicBezTo>
                <a:lnTo>
                  <a:pt x="0" y="66579"/>
                </a:lnTo>
                <a:cubicBezTo>
                  <a:pt x="0" y="29833"/>
                  <a:pt x="29833" y="0"/>
                  <a:pt x="66579" y="0"/>
                </a:cubicBezTo>
                <a:close/>
              </a:path>
            </a:pathLst>
          </a:custGeom>
          <a:solidFill>
            <a:srgbClr val="F9FAFB"/>
          </a:solidFill>
          <a:ln w="25400">
            <a:solidFill>
              <a:srgbClr val="1F2937"/>
            </a:solidFill>
            <a:prstDash val="solid"/>
          </a:ln>
        </p:spPr>
      </p:sp>
      <p:sp>
        <p:nvSpPr>
          <p:cNvPr id="33" name="Shape 31"/>
          <p:cNvSpPr/>
          <p:nvPr/>
        </p:nvSpPr>
        <p:spPr>
          <a:xfrm>
            <a:off x="8254827" y="1115173"/>
            <a:ext cx="332887" cy="332887"/>
          </a:xfrm>
          <a:custGeom>
            <a:avLst/>
            <a:gdLst/>
            <a:ahLst/>
            <a:cxnLst/>
            <a:rect l="l" t="t" r="r" b="b"/>
            <a:pathLst>
              <a:path w="332887" h="332887">
                <a:moveTo>
                  <a:pt x="166444" y="0"/>
                </a:moveTo>
                <a:lnTo>
                  <a:pt x="166444" y="0"/>
                </a:lnTo>
                <a:cubicBezTo>
                  <a:pt x="258368" y="0"/>
                  <a:pt x="332887" y="74519"/>
                  <a:pt x="332887" y="166444"/>
                </a:cubicBezTo>
                <a:lnTo>
                  <a:pt x="332887" y="166444"/>
                </a:lnTo>
                <a:cubicBezTo>
                  <a:pt x="332887" y="258368"/>
                  <a:pt x="258368" y="332887"/>
                  <a:pt x="166444" y="332887"/>
                </a:cubicBezTo>
                <a:lnTo>
                  <a:pt x="166444" y="332887"/>
                </a:lnTo>
                <a:cubicBezTo>
                  <a:pt x="74519" y="332887"/>
                  <a:pt x="0" y="258368"/>
                  <a:pt x="0" y="166444"/>
                </a:cubicBezTo>
                <a:lnTo>
                  <a:pt x="0" y="166444"/>
                </a:lnTo>
                <a:cubicBezTo>
                  <a:pt x="0" y="74519"/>
                  <a:pt x="74519" y="0"/>
                  <a:pt x="166444" y="0"/>
                </a:cubicBezTo>
                <a:close/>
              </a:path>
            </a:pathLst>
          </a:custGeom>
          <a:solidFill>
            <a:srgbClr val="1F2937"/>
          </a:solidFill>
          <a:ln/>
        </p:spPr>
      </p:sp>
      <p:sp>
        <p:nvSpPr>
          <p:cNvPr id="34" name="Text 32"/>
          <p:cNvSpPr/>
          <p:nvPr/>
        </p:nvSpPr>
        <p:spPr>
          <a:xfrm>
            <a:off x="8217377" y="1115173"/>
            <a:ext cx="407787" cy="3328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3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8687580" y="1081884"/>
            <a:ext cx="1556248" cy="2330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Alzheimer's Transition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8687580" y="1314905"/>
            <a:ext cx="1539604" cy="1664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17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Layer 3 — Phase Transition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8254827" y="1581215"/>
            <a:ext cx="3520284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Detection Target: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8254827" y="1814236"/>
            <a:ext cx="3520284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Loss of recoverability, recovery gradient collapse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8254827" y="2080546"/>
            <a:ext cx="3520284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Indicators: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8254827" y="2313567"/>
            <a:ext cx="3520284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P &gt; 0.6, slope &lt; 0, recovery &lt; 0.05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8254827" y="2579877"/>
            <a:ext cx="3520284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Intervention: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8254827" y="2812898"/>
            <a:ext cx="3520284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Limited—can slow but not reverse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8258988" y="3083369"/>
            <a:ext cx="3445384" cy="507653"/>
          </a:xfrm>
          <a:custGeom>
            <a:avLst/>
            <a:gdLst/>
            <a:ahLst/>
            <a:cxnLst/>
            <a:rect l="l" t="t" r="r" b="b"/>
            <a:pathLst>
              <a:path w="3445384" h="507653">
                <a:moveTo>
                  <a:pt x="33287" y="0"/>
                </a:moveTo>
                <a:lnTo>
                  <a:pt x="3412097" y="0"/>
                </a:lnTo>
                <a:cubicBezTo>
                  <a:pt x="3430481" y="0"/>
                  <a:pt x="3445384" y="14903"/>
                  <a:pt x="3445384" y="33287"/>
                </a:cubicBezTo>
                <a:lnTo>
                  <a:pt x="3445384" y="474366"/>
                </a:lnTo>
                <a:cubicBezTo>
                  <a:pt x="3445384" y="492750"/>
                  <a:pt x="3430481" y="507653"/>
                  <a:pt x="3412097" y="507653"/>
                </a:cubicBezTo>
                <a:lnTo>
                  <a:pt x="33287" y="507653"/>
                </a:lnTo>
                <a:cubicBezTo>
                  <a:pt x="14915" y="507653"/>
                  <a:pt x="0" y="492738"/>
                  <a:pt x="0" y="474366"/>
                </a:cubicBezTo>
                <a:lnTo>
                  <a:pt x="0" y="33287"/>
                </a:lnTo>
                <a:cubicBezTo>
                  <a:pt x="0" y="14915"/>
                  <a:pt x="14915" y="0"/>
                  <a:pt x="33287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1F2937"/>
            </a:solidFill>
            <a:prstDash val="solid"/>
          </a:ln>
        </p:spPr>
      </p:sp>
      <p:sp>
        <p:nvSpPr>
          <p:cNvPr id="44" name="Text 42"/>
          <p:cNvSpPr/>
          <p:nvPr/>
        </p:nvSpPr>
        <p:spPr>
          <a:xfrm>
            <a:off x="8329726" y="3154108"/>
            <a:ext cx="3370485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Outcome: Structural Limit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8329726" y="3353840"/>
            <a:ext cx="3362162" cy="1664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17" dirty="0">
                <a:solidFill>
                  <a:srgbClr val="6B7280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Beyond Recovery Boundary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332887" y="3911427"/>
            <a:ext cx="11526225" cy="1031951"/>
          </a:xfrm>
          <a:custGeom>
            <a:avLst/>
            <a:gdLst/>
            <a:ahLst/>
            <a:cxnLst/>
            <a:rect l="l" t="t" r="r" b="b"/>
            <a:pathLst>
              <a:path w="11526225" h="1031951">
                <a:moveTo>
                  <a:pt x="66581" y="0"/>
                </a:moveTo>
                <a:lnTo>
                  <a:pt x="11459644" y="0"/>
                </a:lnTo>
                <a:cubicBezTo>
                  <a:pt x="11496416" y="0"/>
                  <a:pt x="11526225" y="29810"/>
                  <a:pt x="11526225" y="66581"/>
                </a:cubicBezTo>
                <a:lnTo>
                  <a:pt x="11526225" y="965369"/>
                </a:lnTo>
                <a:cubicBezTo>
                  <a:pt x="11526225" y="1002141"/>
                  <a:pt x="11496416" y="1031951"/>
                  <a:pt x="11459644" y="1031951"/>
                </a:cubicBezTo>
                <a:lnTo>
                  <a:pt x="66581" y="1031951"/>
                </a:lnTo>
                <a:cubicBezTo>
                  <a:pt x="29810" y="1031951"/>
                  <a:pt x="0" y="1002141"/>
                  <a:pt x="0" y="965369"/>
                </a:cubicBezTo>
                <a:lnTo>
                  <a:pt x="0" y="66581"/>
                </a:lnTo>
                <a:cubicBezTo>
                  <a:pt x="0" y="29810"/>
                  <a:pt x="29810" y="0"/>
                  <a:pt x="66581" y="0"/>
                </a:cubicBezTo>
                <a:close/>
              </a:path>
            </a:pathLst>
          </a:custGeom>
          <a:solidFill>
            <a:srgbClr val="8B0000"/>
          </a:solidFill>
          <a:ln/>
        </p:spPr>
      </p:sp>
      <p:sp>
        <p:nvSpPr>
          <p:cNvPr id="47" name="Text 45"/>
          <p:cNvSpPr/>
          <p:nvPr/>
        </p:nvSpPr>
        <p:spPr>
          <a:xfrm>
            <a:off x="466042" y="4044582"/>
            <a:ext cx="11343137" cy="2330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11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Continuous Monitoring System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466042" y="4377469"/>
            <a:ext cx="11326493" cy="4327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48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These layers form a </a:t>
            </a:r>
            <a:pPr>
              <a:lnSpc>
                <a:spcPct val="140000"/>
              </a:lnSpc>
            </a:pPr>
            <a:r>
              <a:rPr lang="en-US" sz="1048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continuous monitoring system</a:t>
            </a:r>
            <a:pPr>
              <a:lnSpc>
                <a:spcPct val="140000"/>
              </a:lnSpc>
            </a:pPr>
            <a:r>
              <a:rPr lang="en-US" sz="1048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, not a one-off diagnosis. Early detection at Layer 1 enables complete prevention. Detection at Layer 2 enables reversal. Detection at Layer 3 marks the boundary beyond which structural recovery fails.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337048" y="5080694"/>
            <a:ext cx="5684052" cy="1606182"/>
          </a:xfrm>
          <a:custGeom>
            <a:avLst/>
            <a:gdLst/>
            <a:ahLst/>
            <a:cxnLst/>
            <a:rect l="l" t="t" r="r" b="b"/>
            <a:pathLst>
              <a:path w="5684052" h="1606182">
                <a:moveTo>
                  <a:pt x="66576" y="0"/>
                </a:moveTo>
                <a:lnTo>
                  <a:pt x="5617476" y="0"/>
                </a:lnTo>
                <a:cubicBezTo>
                  <a:pt x="5654245" y="0"/>
                  <a:pt x="5684052" y="29807"/>
                  <a:pt x="5684052" y="66576"/>
                </a:cubicBezTo>
                <a:lnTo>
                  <a:pt x="5684052" y="1539605"/>
                </a:lnTo>
                <a:cubicBezTo>
                  <a:pt x="5684052" y="1576374"/>
                  <a:pt x="5654245" y="1606182"/>
                  <a:pt x="5617476" y="1606182"/>
                </a:cubicBezTo>
                <a:lnTo>
                  <a:pt x="66576" y="1606182"/>
                </a:lnTo>
                <a:cubicBezTo>
                  <a:pt x="29807" y="1606182"/>
                  <a:pt x="0" y="1576374"/>
                  <a:pt x="0" y="1539605"/>
                </a:cubicBezTo>
                <a:lnTo>
                  <a:pt x="0" y="66576"/>
                </a:lnTo>
                <a:cubicBezTo>
                  <a:pt x="0" y="29832"/>
                  <a:pt x="29832" y="0"/>
                  <a:pt x="66576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50" name="Text 48"/>
          <p:cNvSpPr/>
          <p:nvPr/>
        </p:nvSpPr>
        <p:spPr>
          <a:xfrm>
            <a:off x="474365" y="5218010"/>
            <a:ext cx="5484319" cy="2330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Why This Framework Resolves Failures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474365" y="5550897"/>
            <a:ext cx="5475997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• Explains why biological pathology appears late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474365" y="5817207"/>
            <a:ext cx="5475997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• Explains why symptom-focused approaches fail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474365" y="6083517"/>
            <a:ext cx="5475997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• Explains why outcomes vary under similar conditions</a:t>
            </a:r>
            <a:endParaRPr lang="en-US" sz="1600" dirty="0"/>
          </a:p>
        </p:txBody>
      </p:sp>
      <p:sp>
        <p:nvSpPr>
          <p:cNvPr id="54" name="Text 52"/>
          <p:cNvSpPr/>
          <p:nvPr/>
        </p:nvSpPr>
        <p:spPr>
          <a:xfrm>
            <a:off x="474365" y="6349827"/>
            <a:ext cx="5475997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• Explains why institutional environments worsen decline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6166218" y="5080694"/>
            <a:ext cx="5684052" cy="1606182"/>
          </a:xfrm>
          <a:custGeom>
            <a:avLst/>
            <a:gdLst/>
            <a:ahLst/>
            <a:cxnLst/>
            <a:rect l="l" t="t" r="r" b="b"/>
            <a:pathLst>
              <a:path w="5684052" h="1606182">
                <a:moveTo>
                  <a:pt x="66576" y="0"/>
                </a:moveTo>
                <a:lnTo>
                  <a:pt x="5617476" y="0"/>
                </a:lnTo>
                <a:cubicBezTo>
                  <a:pt x="5654245" y="0"/>
                  <a:pt x="5684052" y="29807"/>
                  <a:pt x="5684052" y="66576"/>
                </a:cubicBezTo>
                <a:lnTo>
                  <a:pt x="5684052" y="1539605"/>
                </a:lnTo>
                <a:cubicBezTo>
                  <a:pt x="5684052" y="1576374"/>
                  <a:pt x="5654245" y="1606182"/>
                  <a:pt x="5617476" y="1606182"/>
                </a:cubicBezTo>
                <a:lnTo>
                  <a:pt x="66576" y="1606182"/>
                </a:lnTo>
                <a:cubicBezTo>
                  <a:pt x="29807" y="1606182"/>
                  <a:pt x="0" y="1576374"/>
                  <a:pt x="0" y="1539605"/>
                </a:cubicBezTo>
                <a:lnTo>
                  <a:pt x="0" y="66576"/>
                </a:lnTo>
                <a:cubicBezTo>
                  <a:pt x="0" y="29832"/>
                  <a:pt x="29832" y="0"/>
                  <a:pt x="66576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56" name="Text 54"/>
          <p:cNvSpPr/>
          <p:nvPr/>
        </p:nvSpPr>
        <p:spPr>
          <a:xfrm>
            <a:off x="6303534" y="5218010"/>
            <a:ext cx="5484319" cy="2330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0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Practical Implications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6303534" y="5550897"/>
            <a:ext cx="5475997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• Dementia should trigger </a:t>
            </a:r>
            <a:pPr>
              <a:lnSpc>
                <a:spcPct val="130000"/>
              </a:lnSpc>
            </a:pPr>
            <a:r>
              <a:rPr lang="en-US" sz="1048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temporal assessment</a:t>
            </a:r>
            <a:endParaRPr lang="en-US" sz="1600" dirty="0"/>
          </a:p>
        </p:txBody>
      </p:sp>
      <p:sp>
        <p:nvSpPr>
          <p:cNvPr id="58" name="Text 56"/>
          <p:cNvSpPr/>
          <p:nvPr/>
        </p:nvSpPr>
        <p:spPr>
          <a:xfrm>
            <a:off x="6303534" y="5817207"/>
            <a:ext cx="5475997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• Early dissonance should trigger </a:t>
            </a:r>
            <a:pPr>
              <a:lnSpc>
                <a:spcPct val="130000"/>
              </a:lnSpc>
            </a:pPr>
            <a:r>
              <a:rPr lang="en-US" sz="1048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environmental correction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6303534" y="6083517"/>
            <a:ext cx="5475997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• Care environments evaluated for </a:t>
            </a:r>
            <a:pPr>
              <a:lnSpc>
                <a:spcPct val="130000"/>
              </a:lnSpc>
            </a:pPr>
            <a:r>
              <a:rPr lang="en-US" sz="1048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temporal extraction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6303534" y="6349827"/>
            <a:ext cx="5475997" cy="199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48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• Prevention measured by </a:t>
            </a:r>
            <a:pPr>
              <a:lnSpc>
                <a:spcPct val="130000"/>
              </a:lnSpc>
            </a:pPr>
            <a:r>
              <a:rPr lang="en-US" sz="1048" b="1" dirty="0">
                <a:solidFill>
                  <a:srgbClr val="1F2937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recovery gradients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Temporal Dissonance, Cognitive Drift, and the Prevention of Irreversible Disease</dc:title>
  <dc:subject>Temporal Dissonance, Cognitive Drift, and the Prevention of Irreversible Disease</dc:subject>
  <dc:creator>Kimi</dc:creator>
  <cp:lastModifiedBy>Kimi</cp:lastModifiedBy>
  <cp:revision>1</cp:revision>
  <dcterms:created xsi:type="dcterms:W3CDTF">2026-04-05T06:15:56Z</dcterms:created>
  <dcterms:modified xsi:type="dcterms:W3CDTF">2026-04-05T06:15:56Z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4" name="AIGC">
    <vt:lpwstr>{"Label":"Temporal Dissonance, Cognitive Drift, and the Prevention of Irreversible Disease","ContentProducer":"001191110108MACG2KBH8F10000","ProduceID":"19d5c44a-77f2-8761-8000-00008012fd9b","ReservedCode1":"","ContentPropagator":"001191110108MACG2KBH8F20000","PropagateID":"19d5c44a-77f2-8761-8000-00008012fd9b","ReservedCode2":""}</vt:lpwstr>
  </property>
</Properties>
</file>