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Relationship Id="rId4" Type="http://schemas.openxmlformats.org/officeDocument/2006/relationships/custom-properties" Target="docProps/custom.xml" 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notesMasterIdLst>
    <p:notesMasterId r:id="rId14"/>
  </p:notesMasterIdLst>
  <p:sldSz cx="12192000" cy="6858000"/>
  <p:notesSz cx="6858000" cy="12192000"/>
  <p:embeddedFontLst>
    <p:embeddedFont>
      <p:font typeface="Quattrocento Sans" charset="-122" pitchFamily="34"/>
      <p:regular r:id="rId19"/>
    </p:embeddedFont>
    <p:embeddedFont>
      <p:font typeface="Sorts Mill Goudy" charset="-122" pitchFamily="34"/>
      <p:regular r:id="rId20"/>
    </p:embeddedFont>
    <p:embeddedFont>
      <p:font typeface="MiSans" charset="-122" pitchFamily="34"/>
      <p:regular r:id="rId21"/>
    </p:embeddedFont>
    <p:embeddedFont>
      <p:font typeface="Noto Sans SC" charset="-122" pitchFamily="34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9" Type="http://schemas.openxmlformats.org/officeDocument/2006/relationships/font" Target="fonts/font1.fntdata"/><Relationship Id="rId20" Type="http://schemas.openxmlformats.org/officeDocument/2006/relationships/font" Target="fonts/font2.fntdata"/><Relationship Id="rId21" Type="http://schemas.openxmlformats.org/officeDocument/2006/relationships/font" Target="fonts/font3.fntdata"/><Relationship Id="rId2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5F7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img.freepik.com/c9e0e62275db9af80c16545d1454ed13c5f1ca2c.jpg">    </p:cNvPr>
          <p:cNvPicPr>
            <a:picLocks noChangeAspect="1"/>
          </p:cNvPicPr>
          <p:nvPr/>
        </p:nvPicPr>
        <p:blipFill>
          <a:blip r:embed="rId1">
            <a:alphaModFix amt="20000"/>
          </a:blip>
          <a:srcRect l="0" r="0" t="7784" b="7784"/>
          <a:stretch/>
        </p:blipFill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rotWithShape="1" flip="none">
            <a:gsLst>
              <a:gs pos="0">
                <a:srgbClr val="2F3E3B">
                  <a:alpha val="85000"/>
                </a:srgbClr>
              </a:gs>
              <a:gs pos="50000">
                <a:srgbClr val="4C8A7A">
                  <a:alpha val="70000"/>
                </a:srgbClr>
              </a:gs>
              <a:gs pos="100000">
                <a:srgbClr val="5F6F6B">
                  <a:alpha val="80000"/>
                </a:srgbClr>
              </a:gs>
            </a:gsLst>
            <a:lin ang="2700000" scaled="1"/>
          </a:gradFill>
          <a:ln/>
        </p:spPr>
      </p:sp>
      <p:sp>
        <p:nvSpPr>
          <p:cNvPr id="4" name="Shape 1"/>
          <p:cNvSpPr/>
          <p:nvPr/>
        </p:nvSpPr>
        <p:spPr>
          <a:xfrm>
            <a:off x="4656162" y="1157288"/>
            <a:ext cx="2876550" cy="419100"/>
          </a:xfrm>
          <a:custGeom>
            <a:avLst/>
            <a:gdLst/>
            <a:ahLst/>
            <a:cxnLst/>
            <a:rect l="l" t="t" r="r" b="b"/>
            <a:pathLst>
              <a:path w="2876550" h="419100">
                <a:moveTo>
                  <a:pt x="209550" y="0"/>
                </a:moveTo>
                <a:lnTo>
                  <a:pt x="2667000" y="0"/>
                </a:lnTo>
                <a:cubicBezTo>
                  <a:pt x="2782654" y="0"/>
                  <a:pt x="2876550" y="93896"/>
                  <a:pt x="2876550" y="209550"/>
                </a:cubicBezTo>
                <a:lnTo>
                  <a:pt x="2876550" y="209550"/>
                </a:lnTo>
                <a:cubicBezTo>
                  <a:pt x="2876550" y="325204"/>
                  <a:pt x="2782654" y="419100"/>
                  <a:pt x="2667000" y="419100"/>
                </a:cubicBezTo>
                <a:lnTo>
                  <a:pt x="209550" y="419100"/>
                </a:lnTo>
                <a:cubicBezTo>
                  <a:pt x="93896" y="419100"/>
                  <a:pt x="0" y="325204"/>
                  <a:pt x="0" y="209550"/>
                </a:cubicBezTo>
                <a:lnTo>
                  <a:pt x="0" y="209550"/>
                </a:lnTo>
                <a:cubicBezTo>
                  <a:pt x="0" y="93896"/>
                  <a:pt x="93896" y="0"/>
                  <a:pt x="209550" y="0"/>
                </a:cubicBezTo>
                <a:close/>
              </a:path>
            </a:pathLst>
          </a:custGeom>
          <a:solidFill>
            <a:srgbClr val="8FB7AC">
              <a:alpha val="30196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4841900" y="1233488"/>
            <a:ext cx="25050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50" b="1" spc="68" kern="0" dirty="0">
                <a:solidFill>
                  <a:srgbClr val="F5F7F6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NAVIGATION ARCHITECTURE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2432893" y="2109788"/>
            <a:ext cx="7324725" cy="1143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7200" b="1" spc="-180" kern="0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NashMark AI Nav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5486400" y="3481388"/>
            <a:ext cx="1219200" cy="38100"/>
          </a:xfrm>
          <a:custGeom>
            <a:avLst/>
            <a:gdLst/>
            <a:ahLst/>
            <a:cxnLst/>
            <a:rect l="l" t="t" r="r" b="b"/>
            <a:pathLst>
              <a:path w="1219200" h="38100">
                <a:moveTo>
                  <a:pt x="0" y="0"/>
                </a:moveTo>
                <a:lnTo>
                  <a:pt x="1219200" y="0"/>
                </a:lnTo>
                <a:lnTo>
                  <a:pt x="12192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8FB7AC"/>
          </a:solidFill>
          <a:ln/>
        </p:spPr>
      </p:sp>
      <p:sp>
        <p:nvSpPr>
          <p:cNvPr id="8" name="Text 5"/>
          <p:cNvSpPr/>
          <p:nvPr/>
        </p:nvSpPr>
        <p:spPr>
          <a:xfrm>
            <a:off x="1743075" y="3824288"/>
            <a:ext cx="8705850" cy="11144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2700" dirty="0">
                <a:solidFill>
                  <a:srgbClr val="F5F7F6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Ambiguity-Sensitive Continuity and Drift Recovery in Navigation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1752600" y="5434013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228600"/>
                </a:moveTo>
                <a:cubicBezTo>
                  <a:pt x="177384" y="228600"/>
                  <a:pt x="228600" y="177384"/>
                  <a:pt x="228600" y="114300"/>
                </a:cubicBezTo>
                <a:cubicBezTo>
                  <a:pt x="228600" y="51216"/>
                  <a:pt x="177384" y="0"/>
                  <a:pt x="114300" y="0"/>
                </a:cubicBezTo>
                <a:cubicBezTo>
                  <a:pt x="51216" y="0"/>
                  <a:pt x="0" y="51216"/>
                  <a:pt x="0" y="114300"/>
                </a:cubicBezTo>
                <a:cubicBezTo>
                  <a:pt x="0" y="177384"/>
                  <a:pt x="51216" y="228600"/>
                  <a:pt x="114300" y="228600"/>
                </a:cubicBezTo>
                <a:close/>
                <a:moveTo>
                  <a:pt x="136937" y="145152"/>
                </a:moveTo>
                <a:lnTo>
                  <a:pt x="72509" y="169932"/>
                </a:lnTo>
                <a:cubicBezTo>
                  <a:pt x="63847" y="173281"/>
                  <a:pt x="55319" y="164753"/>
                  <a:pt x="58668" y="156091"/>
                </a:cubicBezTo>
                <a:lnTo>
                  <a:pt x="83448" y="91663"/>
                </a:lnTo>
                <a:cubicBezTo>
                  <a:pt x="84921" y="87868"/>
                  <a:pt x="87868" y="84921"/>
                  <a:pt x="91663" y="83448"/>
                </a:cubicBezTo>
                <a:lnTo>
                  <a:pt x="156091" y="58668"/>
                </a:lnTo>
                <a:cubicBezTo>
                  <a:pt x="164753" y="55319"/>
                  <a:pt x="173281" y="63847"/>
                  <a:pt x="169932" y="72509"/>
                </a:cubicBezTo>
                <a:lnTo>
                  <a:pt x="145152" y="136937"/>
                </a:lnTo>
                <a:cubicBezTo>
                  <a:pt x="143723" y="140732"/>
                  <a:pt x="140732" y="143679"/>
                  <a:pt x="136937" y="145152"/>
                </a:cubicBezTo>
                <a:close/>
                <a:moveTo>
                  <a:pt x="128588" y="114300"/>
                </a:moveTo>
                <a:cubicBezTo>
                  <a:pt x="128588" y="106415"/>
                  <a:pt x="122185" y="100013"/>
                  <a:pt x="114300" y="100013"/>
                </a:cubicBezTo>
                <a:cubicBezTo>
                  <a:pt x="106415" y="100013"/>
                  <a:pt x="100013" y="106415"/>
                  <a:pt x="100013" y="114300"/>
                </a:cubicBezTo>
                <a:cubicBezTo>
                  <a:pt x="100013" y="122185"/>
                  <a:pt x="106415" y="128588"/>
                  <a:pt x="114300" y="128588"/>
                </a:cubicBezTo>
                <a:cubicBezTo>
                  <a:pt x="122185" y="128588"/>
                  <a:pt x="128588" y="122185"/>
                  <a:pt x="128588" y="114300"/>
                </a:cubicBezTo>
                <a:close/>
              </a:path>
            </a:pathLst>
          </a:custGeom>
          <a:solidFill>
            <a:srgbClr val="8FB7AC"/>
          </a:solidFill>
          <a:ln/>
        </p:spPr>
      </p:sp>
      <p:sp>
        <p:nvSpPr>
          <p:cNvPr id="10" name="Text 7"/>
          <p:cNvSpPr/>
          <p:nvPr/>
        </p:nvSpPr>
        <p:spPr>
          <a:xfrm>
            <a:off x="2076450" y="5414963"/>
            <a:ext cx="24955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dirty="0">
                <a:solidFill>
                  <a:srgbClr val="F5F7F6">
                    <a:alpha val="9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Equilibrium-Governed Model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4833417" y="5395913"/>
            <a:ext cx="9525" cy="304800"/>
          </a:xfrm>
          <a:custGeom>
            <a:avLst/>
            <a:gdLst/>
            <a:ahLst/>
            <a:cxnLst/>
            <a:rect l="l" t="t" r="r" b="b"/>
            <a:pathLst>
              <a:path w="9525" h="304800">
                <a:moveTo>
                  <a:pt x="0" y="0"/>
                </a:moveTo>
                <a:lnTo>
                  <a:pt x="9525" y="0"/>
                </a:lnTo>
                <a:lnTo>
                  <a:pt x="9525" y="304800"/>
                </a:lnTo>
                <a:lnTo>
                  <a:pt x="0" y="304800"/>
                </a:lnTo>
                <a:lnTo>
                  <a:pt x="0" y="0"/>
                </a:lnTo>
                <a:close/>
              </a:path>
            </a:pathLst>
          </a:custGeom>
          <a:solidFill>
            <a:srgbClr val="F5F7F6">
              <a:alpha val="30196"/>
            </a:srgbClr>
          </a:solidFill>
          <a:ln/>
        </p:spPr>
      </p:sp>
      <p:sp>
        <p:nvSpPr>
          <p:cNvPr id="12" name="Shape 9"/>
          <p:cNvSpPr/>
          <p:nvPr/>
        </p:nvSpPr>
        <p:spPr>
          <a:xfrm>
            <a:off x="5176317" y="5434013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42863"/>
                </a:moveTo>
                <a:cubicBezTo>
                  <a:pt x="228600" y="65276"/>
                  <a:pt x="202213" y="98718"/>
                  <a:pt x="190827" y="112068"/>
                </a:cubicBezTo>
                <a:cubicBezTo>
                  <a:pt x="189131" y="114032"/>
                  <a:pt x="186630" y="114791"/>
                  <a:pt x="184353" y="114300"/>
                </a:cubicBezTo>
                <a:lnTo>
                  <a:pt x="142875" y="114300"/>
                </a:lnTo>
                <a:cubicBezTo>
                  <a:pt x="134972" y="114300"/>
                  <a:pt x="128588" y="120685"/>
                  <a:pt x="128588" y="128588"/>
                </a:cubicBezTo>
                <a:cubicBezTo>
                  <a:pt x="128588" y="136490"/>
                  <a:pt x="134972" y="142875"/>
                  <a:pt x="142875" y="142875"/>
                </a:cubicBezTo>
                <a:lnTo>
                  <a:pt x="185738" y="142875"/>
                </a:lnTo>
                <a:cubicBezTo>
                  <a:pt x="209401" y="142875"/>
                  <a:pt x="228600" y="162074"/>
                  <a:pt x="228600" y="185738"/>
                </a:cubicBezTo>
                <a:cubicBezTo>
                  <a:pt x="228600" y="209401"/>
                  <a:pt x="209401" y="228600"/>
                  <a:pt x="185738" y="228600"/>
                </a:cubicBezTo>
                <a:lnTo>
                  <a:pt x="62329" y="228600"/>
                </a:lnTo>
                <a:cubicBezTo>
                  <a:pt x="66214" y="224180"/>
                  <a:pt x="70946" y="218509"/>
                  <a:pt x="75724" y="212169"/>
                </a:cubicBezTo>
                <a:cubicBezTo>
                  <a:pt x="78537" y="208419"/>
                  <a:pt x="81439" y="204311"/>
                  <a:pt x="84207" y="200025"/>
                </a:cubicBezTo>
                <a:lnTo>
                  <a:pt x="185738" y="200025"/>
                </a:lnTo>
                <a:cubicBezTo>
                  <a:pt x="193640" y="200025"/>
                  <a:pt x="200025" y="193640"/>
                  <a:pt x="200025" y="185738"/>
                </a:cubicBezTo>
                <a:cubicBezTo>
                  <a:pt x="200025" y="177835"/>
                  <a:pt x="193640" y="171450"/>
                  <a:pt x="185738" y="171450"/>
                </a:cubicBezTo>
                <a:lnTo>
                  <a:pt x="142875" y="171450"/>
                </a:lnTo>
                <a:cubicBezTo>
                  <a:pt x="119211" y="171450"/>
                  <a:pt x="100013" y="152251"/>
                  <a:pt x="100013" y="128588"/>
                </a:cubicBezTo>
                <a:cubicBezTo>
                  <a:pt x="100013" y="104924"/>
                  <a:pt x="119211" y="85725"/>
                  <a:pt x="142875" y="85725"/>
                </a:cubicBezTo>
                <a:lnTo>
                  <a:pt x="160645" y="85725"/>
                </a:lnTo>
                <a:cubicBezTo>
                  <a:pt x="151269" y="71661"/>
                  <a:pt x="142875" y="55498"/>
                  <a:pt x="142875" y="42863"/>
                </a:cubicBezTo>
                <a:cubicBezTo>
                  <a:pt x="142875" y="19199"/>
                  <a:pt x="162074" y="0"/>
                  <a:pt x="185738" y="0"/>
                </a:cubicBezTo>
                <a:cubicBezTo>
                  <a:pt x="209401" y="0"/>
                  <a:pt x="228600" y="19199"/>
                  <a:pt x="228600" y="42863"/>
                </a:cubicBezTo>
                <a:close/>
                <a:moveTo>
                  <a:pt x="52283" y="218376"/>
                </a:moveTo>
                <a:cubicBezTo>
                  <a:pt x="50587" y="220295"/>
                  <a:pt x="49069" y="221992"/>
                  <a:pt x="47774" y="223421"/>
                </a:cubicBezTo>
                <a:lnTo>
                  <a:pt x="46970" y="224314"/>
                </a:lnTo>
                <a:lnTo>
                  <a:pt x="46881" y="224224"/>
                </a:lnTo>
                <a:cubicBezTo>
                  <a:pt x="44202" y="226278"/>
                  <a:pt x="40362" y="226010"/>
                  <a:pt x="37951" y="223421"/>
                </a:cubicBezTo>
                <a:cubicBezTo>
                  <a:pt x="26700" y="211187"/>
                  <a:pt x="0" y="179710"/>
                  <a:pt x="0" y="157163"/>
                </a:cubicBezTo>
                <a:cubicBezTo>
                  <a:pt x="0" y="133499"/>
                  <a:pt x="19199" y="114300"/>
                  <a:pt x="42863" y="114300"/>
                </a:cubicBezTo>
                <a:cubicBezTo>
                  <a:pt x="66526" y="114300"/>
                  <a:pt x="85725" y="133499"/>
                  <a:pt x="85725" y="157163"/>
                </a:cubicBezTo>
                <a:cubicBezTo>
                  <a:pt x="85725" y="170557"/>
                  <a:pt x="76304" y="187077"/>
                  <a:pt x="66303" y="200873"/>
                </a:cubicBezTo>
                <a:cubicBezTo>
                  <a:pt x="61526" y="207437"/>
                  <a:pt x="56614" y="213375"/>
                  <a:pt x="52551" y="218063"/>
                </a:cubicBezTo>
                <a:lnTo>
                  <a:pt x="52283" y="218376"/>
                </a:lnTo>
                <a:close/>
                <a:moveTo>
                  <a:pt x="57150" y="157163"/>
                </a:moveTo>
                <a:cubicBezTo>
                  <a:pt x="57150" y="149277"/>
                  <a:pt x="50748" y="142875"/>
                  <a:pt x="42863" y="142875"/>
                </a:cubicBezTo>
                <a:cubicBezTo>
                  <a:pt x="34977" y="142875"/>
                  <a:pt x="28575" y="149277"/>
                  <a:pt x="28575" y="157163"/>
                </a:cubicBezTo>
                <a:cubicBezTo>
                  <a:pt x="28575" y="165048"/>
                  <a:pt x="34977" y="171450"/>
                  <a:pt x="42863" y="171450"/>
                </a:cubicBezTo>
                <a:cubicBezTo>
                  <a:pt x="50748" y="171450"/>
                  <a:pt x="57150" y="165048"/>
                  <a:pt x="57150" y="157163"/>
                </a:cubicBezTo>
                <a:close/>
                <a:moveTo>
                  <a:pt x="185738" y="57150"/>
                </a:moveTo>
                <a:cubicBezTo>
                  <a:pt x="193623" y="57150"/>
                  <a:pt x="200025" y="50748"/>
                  <a:pt x="200025" y="42863"/>
                </a:cubicBezTo>
                <a:cubicBezTo>
                  <a:pt x="200025" y="34977"/>
                  <a:pt x="193623" y="28575"/>
                  <a:pt x="185738" y="28575"/>
                </a:cubicBezTo>
                <a:cubicBezTo>
                  <a:pt x="177852" y="28575"/>
                  <a:pt x="171450" y="34977"/>
                  <a:pt x="171450" y="42863"/>
                </a:cubicBezTo>
                <a:cubicBezTo>
                  <a:pt x="171450" y="50748"/>
                  <a:pt x="177852" y="57150"/>
                  <a:pt x="185738" y="57150"/>
                </a:cubicBezTo>
                <a:close/>
              </a:path>
            </a:pathLst>
          </a:custGeom>
          <a:solidFill>
            <a:srgbClr val="8FB7AC"/>
          </a:solidFill>
          <a:ln/>
        </p:spPr>
      </p:sp>
      <p:sp>
        <p:nvSpPr>
          <p:cNvPr id="13" name="Text 10"/>
          <p:cNvSpPr/>
          <p:nvPr/>
        </p:nvSpPr>
        <p:spPr>
          <a:xfrm>
            <a:off x="5500167" y="5414963"/>
            <a:ext cx="18288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dirty="0">
                <a:solidFill>
                  <a:srgbClr val="F5F7F6">
                    <a:alpha val="9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Label-Light Traversal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7582942" y="5395913"/>
            <a:ext cx="9525" cy="304800"/>
          </a:xfrm>
          <a:custGeom>
            <a:avLst/>
            <a:gdLst/>
            <a:ahLst/>
            <a:cxnLst/>
            <a:rect l="l" t="t" r="r" b="b"/>
            <a:pathLst>
              <a:path w="9525" h="304800">
                <a:moveTo>
                  <a:pt x="0" y="0"/>
                </a:moveTo>
                <a:lnTo>
                  <a:pt x="9525" y="0"/>
                </a:lnTo>
                <a:lnTo>
                  <a:pt x="9525" y="304800"/>
                </a:lnTo>
                <a:lnTo>
                  <a:pt x="0" y="304800"/>
                </a:lnTo>
                <a:lnTo>
                  <a:pt x="0" y="0"/>
                </a:lnTo>
                <a:close/>
              </a:path>
            </a:pathLst>
          </a:custGeom>
          <a:solidFill>
            <a:srgbClr val="F5F7F6">
              <a:alpha val="30196"/>
            </a:srgbClr>
          </a:solidFill>
          <a:ln/>
        </p:spPr>
      </p:sp>
      <p:sp>
        <p:nvSpPr>
          <p:cNvPr id="15" name="Shape 12"/>
          <p:cNvSpPr/>
          <p:nvPr/>
        </p:nvSpPr>
        <p:spPr>
          <a:xfrm>
            <a:off x="7925842" y="5434013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0"/>
                </a:moveTo>
                <a:cubicBezTo>
                  <a:pt x="116354" y="0"/>
                  <a:pt x="118408" y="446"/>
                  <a:pt x="120283" y="1295"/>
                </a:cubicBezTo>
                <a:lnTo>
                  <a:pt x="204401" y="36969"/>
                </a:lnTo>
                <a:cubicBezTo>
                  <a:pt x="214223" y="41121"/>
                  <a:pt x="221546" y="50810"/>
                  <a:pt x="221501" y="62508"/>
                </a:cubicBezTo>
                <a:cubicBezTo>
                  <a:pt x="221278" y="106799"/>
                  <a:pt x="203061" y="187836"/>
                  <a:pt x="126132" y="224671"/>
                </a:cubicBezTo>
                <a:cubicBezTo>
                  <a:pt x="118676" y="228243"/>
                  <a:pt x="110014" y="228243"/>
                  <a:pt x="102557" y="224671"/>
                </a:cubicBezTo>
                <a:cubicBezTo>
                  <a:pt x="25584" y="187836"/>
                  <a:pt x="7412" y="106799"/>
                  <a:pt x="7188" y="62508"/>
                </a:cubicBezTo>
                <a:cubicBezTo>
                  <a:pt x="7144" y="50810"/>
                  <a:pt x="14466" y="41121"/>
                  <a:pt x="24289" y="36969"/>
                </a:cubicBezTo>
                <a:lnTo>
                  <a:pt x="108362" y="1295"/>
                </a:lnTo>
                <a:cubicBezTo>
                  <a:pt x="110237" y="446"/>
                  <a:pt x="112246" y="0"/>
                  <a:pt x="114300" y="0"/>
                </a:cubicBezTo>
                <a:close/>
                <a:moveTo>
                  <a:pt x="114300" y="29825"/>
                </a:moveTo>
                <a:lnTo>
                  <a:pt x="114300" y="198641"/>
                </a:lnTo>
                <a:cubicBezTo>
                  <a:pt x="175915" y="168816"/>
                  <a:pt x="192479" y="102736"/>
                  <a:pt x="192881" y="63178"/>
                </a:cubicBezTo>
                <a:lnTo>
                  <a:pt x="114300" y="29870"/>
                </a:lnTo>
                <a:lnTo>
                  <a:pt x="114300" y="29870"/>
                </a:lnTo>
                <a:close/>
              </a:path>
            </a:pathLst>
          </a:custGeom>
          <a:solidFill>
            <a:srgbClr val="8FB7AC"/>
          </a:solidFill>
          <a:ln/>
        </p:spPr>
      </p:sp>
      <p:sp>
        <p:nvSpPr>
          <p:cNvPr id="16" name="Text 13"/>
          <p:cNvSpPr/>
          <p:nvPr/>
        </p:nvSpPr>
        <p:spPr>
          <a:xfrm>
            <a:off x="8249692" y="5414963"/>
            <a:ext cx="22669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dirty="0">
                <a:solidFill>
                  <a:srgbClr val="F5F7F6">
                    <a:alpha val="9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Degraded Signal Recovery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5F7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archive.gps.gov/52c2ebb78cf42d56d4ba92af4a9ef16e2837b040.jpg">    </p:cNvPr>
          <p:cNvPicPr>
            <a:picLocks noChangeAspect="1"/>
          </p:cNvPicPr>
          <p:nvPr/>
        </p:nvPicPr>
        <p:blipFill>
          <a:blip r:embed="rId1">
            <a:alphaModFix amt="1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rotWithShape="1" flip="none">
            <a:gsLst>
              <a:gs pos="0">
                <a:srgbClr val="2F3E3B">
                  <a:alpha val="90000"/>
                </a:srgbClr>
              </a:gs>
              <a:gs pos="50000">
                <a:srgbClr val="2F3E3B">
                  <a:alpha val="8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</a:gradFill>
          <a:ln/>
        </p:spPr>
      </p:sp>
      <p:sp>
        <p:nvSpPr>
          <p:cNvPr id="4" name="Shape 1"/>
          <p:cNvSpPr/>
          <p:nvPr/>
        </p:nvSpPr>
        <p:spPr>
          <a:xfrm>
            <a:off x="381000" y="1814513"/>
            <a:ext cx="1171575" cy="419100"/>
          </a:xfrm>
          <a:custGeom>
            <a:avLst/>
            <a:gdLst/>
            <a:ahLst/>
            <a:cxnLst/>
            <a:rect l="l" t="t" r="r" b="b"/>
            <a:pathLst>
              <a:path w="1171575" h="419100">
                <a:moveTo>
                  <a:pt x="76201" y="0"/>
                </a:moveTo>
                <a:lnTo>
                  <a:pt x="1095374" y="0"/>
                </a:lnTo>
                <a:cubicBezTo>
                  <a:pt x="1137459" y="0"/>
                  <a:pt x="1171575" y="34116"/>
                  <a:pt x="1171575" y="76201"/>
                </a:cubicBezTo>
                <a:lnTo>
                  <a:pt x="1171575" y="342899"/>
                </a:lnTo>
                <a:cubicBezTo>
                  <a:pt x="1171575" y="384984"/>
                  <a:pt x="1137459" y="419100"/>
                  <a:pt x="1095374" y="419100"/>
                </a:cubicBezTo>
                <a:lnTo>
                  <a:pt x="76201" y="419100"/>
                </a:lnTo>
                <a:cubicBezTo>
                  <a:pt x="34116" y="419100"/>
                  <a:pt x="0" y="384984"/>
                  <a:pt x="0" y="342899"/>
                </a:cubicBezTo>
                <a:lnTo>
                  <a:pt x="0" y="76201"/>
                </a:lnTo>
                <a:cubicBezTo>
                  <a:pt x="0" y="34144"/>
                  <a:pt x="34144" y="0"/>
                  <a:pt x="76201" y="0"/>
                </a:cubicBezTo>
                <a:close/>
              </a:path>
            </a:pathLst>
          </a:custGeom>
          <a:solidFill>
            <a:srgbClr val="8FB7AC">
              <a:alpha val="20000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571500" y="1890713"/>
            <a:ext cx="8858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spc="150" kern="0" dirty="0">
                <a:solidFill>
                  <a:srgbClr val="F5F7F6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PART III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381000" y="2462213"/>
            <a:ext cx="5543550" cy="1714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Benchmark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Results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381000" y="4405313"/>
            <a:ext cx="914400" cy="38100"/>
          </a:xfrm>
          <a:custGeom>
            <a:avLst/>
            <a:gdLst/>
            <a:ahLst/>
            <a:cxnLst/>
            <a:rect l="l" t="t" r="r" b="b"/>
            <a:pathLst>
              <a:path w="914400" h="38100">
                <a:moveTo>
                  <a:pt x="0" y="0"/>
                </a:moveTo>
                <a:lnTo>
                  <a:pt x="914400" y="0"/>
                </a:lnTo>
                <a:lnTo>
                  <a:pt x="9144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8FB7AC"/>
          </a:solidFill>
          <a:ln/>
        </p:spPr>
      </p:sp>
      <p:sp>
        <p:nvSpPr>
          <p:cNvPr id="8" name="Text 5"/>
          <p:cNvSpPr/>
          <p:nvPr/>
        </p:nvSpPr>
        <p:spPr>
          <a:xfrm>
            <a:off x="381000" y="4672013"/>
            <a:ext cx="5314950" cy="3714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F5F7F6">
                    <a:alpha val="9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Empirical validation across five challenging scenarios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5F7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49842" y="349842"/>
            <a:ext cx="11562284" cy="2099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02" b="1" spc="55" kern="0" dirty="0">
                <a:solidFill>
                  <a:srgbClr val="4C8A7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CHAPTER 14 — 18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49842" y="629716"/>
            <a:ext cx="11649745" cy="349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479" b="1" dirty="0">
                <a:solidFill>
                  <a:srgbClr val="2F3E3B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Benchmark Scenarios and Results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49842" y="1119495"/>
            <a:ext cx="5090204" cy="3953217"/>
          </a:xfrm>
          <a:custGeom>
            <a:avLst/>
            <a:gdLst/>
            <a:ahLst/>
            <a:cxnLst/>
            <a:rect l="l" t="t" r="r" b="b"/>
            <a:pathLst>
              <a:path w="5090204" h="3953217">
                <a:moveTo>
                  <a:pt x="69972" y="0"/>
                </a:moveTo>
                <a:lnTo>
                  <a:pt x="5020232" y="0"/>
                </a:lnTo>
                <a:cubicBezTo>
                  <a:pt x="5058876" y="0"/>
                  <a:pt x="5090204" y="31328"/>
                  <a:pt x="5090204" y="69972"/>
                </a:cubicBezTo>
                <a:lnTo>
                  <a:pt x="5090204" y="3883245"/>
                </a:lnTo>
                <a:cubicBezTo>
                  <a:pt x="5090204" y="3921889"/>
                  <a:pt x="5058876" y="3953217"/>
                  <a:pt x="5020232" y="3953217"/>
                </a:cubicBezTo>
                <a:lnTo>
                  <a:pt x="69972" y="3953217"/>
                </a:lnTo>
                <a:cubicBezTo>
                  <a:pt x="31328" y="3953217"/>
                  <a:pt x="0" y="3921889"/>
                  <a:pt x="0" y="3883245"/>
                </a:cubicBezTo>
                <a:lnTo>
                  <a:pt x="0" y="69972"/>
                </a:lnTo>
                <a:cubicBezTo>
                  <a:pt x="0" y="31353"/>
                  <a:pt x="31353" y="0"/>
                  <a:pt x="69972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sx="100000" sy="100000" kx="0" ky="0" algn="bl" rotWithShape="0" blurRad="26238" dist="8746" dir="5400000">
              <a:srgbClr val="000000">
                <a:alpha val="10196"/>
              </a:srgbClr>
            </a:outerShdw>
          </a:effectLst>
        </p:spPr>
      </p:sp>
      <p:sp>
        <p:nvSpPr>
          <p:cNvPr id="5" name="Text 3"/>
          <p:cNvSpPr/>
          <p:nvPr/>
        </p:nvSpPr>
        <p:spPr>
          <a:xfrm>
            <a:off x="489779" y="1259432"/>
            <a:ext cx="4897791" cy="2448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77" b="1" dirty="0">
                <a:solidFill>
                  <a:srgbClr val="2F3E3B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Five Test Scenarios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489779" y="1609274"/>
            <a:ext cx="4810330" cy="594732"/>
          </a:xfrm>
          <a:custGeom>
            <a:avLst/>
            <a:gdLst/>
            <a:ahLst/>
            <a:cxnLst/>
            <a:rect l="l" t="t" r="r" b="b"/>
            <a:pathLst>
              <a:path w="4810330" h="594732">
                <a:moveTo>
                  <a:pt x="69970" y="0"/>
                </a:moveTo>
                <a:lnTo>
                  <a:pt x="4740360" y="0"/>
                </a:lnTo>
                <a:cubicBezTo>
                  <a:pt x="4779003" y="0"/>
                  <a:pt x="4810330" y="31327"/>
                  <a:pt x="4810330" y="69970"/>
                </a:cubicBezTo>
                <a:lnTo>
                  <a:pt x="4810330" y="524762"/>
                </a:lnTo>
                <a:cubicBezTo>
                  <a:pt x="4810330" y="563405"/>
                  <a:pt x="4779003" y="594732"/>
                  <a:pt x="4740360" y="594732"/>
                </a:cubicBezTo>
                <a:lnTo>
                  <a:pt x="69970" y="594732"/>
                </a:lnTo>
                <a:cubicBezTo>
                  <a:pt x="31327" y="594732"/>
                  <a:pt x="0" y="563405"/>
                  <a:pt x="0" y="524762"/>
                </a:cubicBezTo>
                <a:lnTo>
                  <a:pt x="0" y="69970"/>
                </a:lnTo>
                <a:cubicBezTo>
                  <a:pt x="0" y="31353"/>
                  <a:pt x="31353" y="0"/>
                  <a:pt x="69970" y="0"/>
                </a:cubicBezTo>
                <a:close/>
              </a:path>
            </a:pathLst>
          </a:custGeom>
          <a:solidFill>
            <a:srgbClr val="4C8A7A">
              <a:alpha val="5098"/>
            </a:srgbClr>
          </a:solidFill>
          <a:ln/>
        </p:spPr>
      </p:sp>
      <p:sp>
        <p:nvSpPr>
          <p:cNvPr id="7" name="Shape 5"/>
          <p:cNvSpPr/>
          <p:nvPr/>
        </p:nvSpPr>
        <p:spPr>
          <a:xfrm>
            <a:off x="594732" y="1731719"/>
            <a:ext cx="349842" cy="349842"/>
          </a:xfrm>
          <a:custGeom>
            <a:avLst/>
            <a:gdLst/>
            <a:ahLst/>
            <a:cxnLst/>
            <a:rect l="l" t="t" r="r" b="b"/>
            <a:pathLst>
              <a:path w="349842" h="349842">
                <a:moveTo>
                  <a:pt x="174921" y="0"/>
                </a:moveTo>
                <a:lnTo>
                  <a:pt x="174921" y="0"/>
                </a:lnTo>
                <a:cubicBezTo>
                  <a:pt x="271463" y="0"/>
                  <a:pt x="349842" y="78380"/>
                  <a:pt x="349842" y="174921"/>
                </a:cubicBezTo>
                <a:lnTo>
                  <a:pt x="349842" y="174921"/>
                </a:lnTo>
                <a:cubicBezTo>
                  <a:pt x="349842" y="271463"/>
                  <a:pt x="271463" y="349842"/>
                  <a:pt x="174921" y="349842"/>
                </a:cubicBezTo>
                <a:lnTo>
                  <a:pt x="174921" y="349842"/>
                </a:lnTo>
                <a:cubicBezTo>
                  <a:pt x="78380" y="349842"/>
                  <a:pt x="0" y="271463"/>
                  <a:pt x="0" y="174921"/>
                </a:cubicBezTo>
                <a:lnTo>
                  <a:pt x="0" y="174921"/>
                </a:lnTo>
                <a:cubicBezTo>
                  <a:pt x="0" y="78380"/>
                  <a:pt x="78380" y="0"/>
                  <a:pt x="174921" y="0"/>
                </a:cubicBezTo>
                <a:close/>
              </a:path>
            </a:pathLst>
          </a:custGeom>
          <a:solidFill>
            <a:srgbClr val="4C8A7A"/>
          </a:solidFill>
          <a:ln/>
        </p:spPr>
      </p:sp>
      <p:sp>
        <p:nvSpPr>
          <p:cNvPr id="8" name="Text 6"/>
          <p:cNvSpPr/>
          <p:nvPr/>
        </p:nvSpPr>
        <p:spPr>
          <a:xfrm>
            <a:off x="559747" y="1731719"/>
            <a:ext cx="419811" cy="349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02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1049527" y="1714227"/>
            <a:ext cx="2212752" cy="2099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02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Clean Route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1049527" y="1924132"/>
            <a:ext cx="2204006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64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Benign conditions, baseline performance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489779" y="2273974"/>
            <a:ext cx="4810330" cy="594732"/>
          </a:xfrm>
          <a:custGeom>
            <a:avLst/>
            <a:gdLst/>
            <a:ahLst/>
            <a:cxnLst/>
            <a:rect l="l" t="t" r="r" b="b"/>
            <a:pathLst>
              <a:path w="4810330" h="594732">
                <a:moveTo>
                  <a:pt x="69970" y="0"/>
                </a:moveTo>
                <a:lnTo>
                  <a:pt x="4740360" y="0"/>
                </a:lnTo>
                <a:cubicBezTo>
                  <a:pt x="4779003" y="0"/>
                  <a:pt x="4810330" y="31327"/>
                  <a:pt x="4810330" y="69970"/>
                </a:cubicBezTo>
                <a:lnTo>
                  <a:pt x="4810330" y="524762"/>
                </a:lnTo>
                <a:cubicBezTo>
                  <a:pt x="4810330" y="563405"/>
                  <a:pt x="4779003" y="594732"/>
                  <a:pt x="4740360" y="594732"/>
                </a:cubicBezTo>
                <a:lnTo>
                  <a:pt x="69970" y="594732"/>
                </a:lnTo>
                <a:cubicBezTo>
                  <a:pt x="31327" y="594732"/>
                  <a:pt x="0" y="563405"/>
                  <a:pt x="0" y="524762"/>
                </a:cubicBezTo>
                <a:lnTo>
                  <a:pt x="0" y="69970"/>
                </a:lnTo>
                <a:cubicBezTo>
                  <a:pt x="0" y="31353"/>
                  <a:pt x="31353" y="0"/>
                  <a:pt x="69970" y="0"/>
                </a:cubicBezTo>
                <a:close/>
              </a:path>
            </a:pathLst>
          </a:custGeom>
          <a:solidFill>
            <a:srgbClr val="5F6F6B">
              <a:alpha val="5098"/>
            </a:srgbClr>
          </a:solidFill>
          <a:ln/>
        </p:spPr>
      </p:sp>
      <p:sp>
        <p:nvSpPr>
          <p:cNvPr id="12" name="Shape 10"/>
          <p:cNvSpPr/>
          <p:nvPr/>
        </p:nvSpPr>
        <p:spPr>
          <a:xfrm>
            <a:off x="594732" y="2396419"/>
            <a:ext cx="349842" cy="349842"/>
          </a:xfrm>
          <a:custGeom>
            <a:avLst/>
            <a:gdLst/>
            <a:ahLst/>
            <a:cxnLst/>
            <a:rect l="l" t="t" r="r" b="b"/>
            <a:pathLst>
              <a:path w="349842" h="349842">
                <a:moveTo>
                  <a:pt x="174921" y="0"/>
                </a:moveTo>
                <a:lnTo>
                  <a:pt x="174921" y="0"/>
                </a:lnTo>
                <a:cubicBezTo>
                  <a:pt x="271463" y="0"/>
                  <a:pt x="349842" y="78380"/>
                  <a:pt x="349842" y="174921"/>
                </a:cubicBezTo>
                <a:lnTo>
                  <a:pt x="349842" y="174921"/>
                </a:lnTo>
                <a:cubicBezTo>
                  <a:pt x="349842" y="271463"/>
                  <a:pt x="271463" y="349842"/>
                  <a:pt x="174921" y="349842"/>
                </a:cubicBezTo>
                <a:lnTo>
                  <a:pt x="174921" y="349842"/>
                </a:lnTo>
                <a:cubicBezTo>
                  <a:pt x="78380" y="349842"/>
                  <a:pt x="0" y="271463"/>
                  <a:pt x="0" y="174921"/>
                </a:cubicBezTo>
                <a:lnTo>
                  <a:pt x="0" y="174921"/>
                </a:lnTo>
                <a:cubicBezTo>
                  <a:pt x="0" y="78380"/>
                  <a:pt x="78380" y="0"/>
                  <a:pt x="174921" y="0"/>
                </a:cubicBezTo>
                <a:close/>
              </a:path>
            </a:pathLst>
          </a:custGeom>
          <a:solidFill>
            <a:srgbClr val="5F6F6B"/>
          </a:solidFill>
          <a:ln/>
        </p:spPr>
      </p:sp>
      <p:sp>
        <p:nvSpPr>
          <p:cNvPr id="13" name="Text 11"/>
          <p:cNvSpPr/>
          <p:nvPr/>
        </p:nvSpPr>
        <p:spPr>
          <a:xfrm>
            <a:off x="559747" y="2396419"/>
            <a:ext cx="419811" cy="349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02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2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1049527" y="2378927"/>
            <a:ext cx="2107799" cy="2099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02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Urban Canyon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1049527" y="2588832"/>
            <a:ext cx="2099053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64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Structured distortion, multipath effects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489779" y="2938674"/>
            <a:ext cx="4810330" cy="594732"/>
          </a:xfrm>
          <a:custGeom>
            <a:avLst/>
            <a:gdLst/>
            <a:ahLst/>
            <a:cxnLst/>
            <a:rect l="l" t="t" r="r" b="b"/>
            <a:pathLst>
              <a:path w="4810330" h="594732">
                <a:moveTo>
                  <a:pt x="69970" y="0"/>
                </a:moveTo>
                <a:lnTo>
                  <a:pt x="4740360" y="0"/>
                </a:lnTo>
                <a:cubicBezTo>
                  <a:pt x="4779003" y="0"/>
                  <a:pt x="4810330" y="31327"/>
                  <a:pt x="4810330" y="69970"/>
                </a:cubicBezTo>
                <a:lnTo>
                  <a:pt x="4810330" y="524762"/>
                </a:lnTo>
                <a:cubicBezTo>
                  <a:pt x="4810330" y="563405"/>
                  <a:pt x="4779003" y="594732"/>
                  <a:pt x="4740360" y="594732"/>
                </a:cubicBezTo>
                <a:lnTo>
                  <a:pt x="69970" y="594732"/>
                </a:lnTo>
                <a:cubicBezTo>
                  <a:pt x="31327" y="594732"/>
                  <a:pt x="0" y="563405"/>
                  <a:pt x="0" y="524762"/>
                </a:cubicBezTo>
                <a:lnTo>
                  <a:pt x="0" y="69970"/>
                </a:lnTo>
                <a:cubicBezTo>
                  <a:pt x="0" y="31353"/>
                  <a:pt x="31353" y="0"/>
                  <a:pt x="69970" y="0"/>
                </a:cubicBezTo>
                <a:close/>
              </a:path>
            </a:pathLst>
          </a:custGeom>
          <a:solidFill>
            <a:srgbClr val="5F6F6B">
              <a:alpha val="5098"/>
            </a:srgbClr>
          </a:solidFill>
          <a:ln/>
        </p:spPr>
      </p:sp>
      <p:sp>
        <p:nvSpPr>
          <p:cNvPr id="17" name="Shape 15"/>
          <p:cNvSpPr/>
          <p:nvPr/>
        </p:nvSpPr>
        <p:spPr>
          <a:xfrm>
            <a:off x="594732" y="3061119"/>
            <a:ext cx="349842" cy="349842"/>
          </a:xfrm>
          <a:custGeom>
            <a:avLst/>
            <a:gdLst/>
            <a:ahLst/>
            <a:cxnLst/>
            <a:rect l="l" t="t" r="r" b="b"/>
            <a:pathLst>
              <a:path w="349842" h="349842">
                <a:moveTo>
                  <a:pt x="174921" y="0"/>
                </a:moveTo>
                <a:lnTo>
                  <a:pt x="174921" y="0"/>
                </a:lnTo>
                <a:cubicBezTo>
                  <a:pt x="271463" y="0"/>
                  <a:pt x="349842" y="78380"/>
                  <a:pt x="349842" y="174921"/>
                </a:cubicBezTo>
                <a:lnTo>
                  <a:pt x="349842" y="174921"/>
                </a:lnTo>
                <a:cubicBezTo>
                  <a:pt x="349842" y="271463"/>
                  <a:pt x="271463" y="349842"/>
                  <a:pt x="174921" y="349842"/>
                </a:cubicBezTo>
                <a:lnTo>
                  <a:pt x="174921" y="349842"/>
                </a:lnTo>
                <a:cubicBezTo>
                  <a:pt x="78380" y="349842"/>
                  <a:pt x="0" y="271463"/>
                  <a:pt x="0" y="174921"/>
                </a:cubicBezTo>
                <a:lnTo>
                  <a:pt x="0" y="174921"/>
                </a:lnTo>
                <a:cubicBezTo>
                  <a:pt x="0" y="78380"/>
                  <a:pt x="78380" y="0"/>
                  <a:pt x="174921" y="0"/>
                </a:cubicBezTo>
                <a:close/>
              </a:path>
            </a:pathLst>
          </a:custGeom>
          <a:solidFill>
            <a:srgbClr val="5F6F6B"/>
          </a:solidFill>
          <a:ln/>
        </p:spPr>
      </p:sp>
      <p:sp>
        <p:nvSpPr>
          <p:cNvPr id="18" name="Text 16"/>
          <p:cNvSpPr/>
          <p:nvPr/>
        </p:nvSpPr>
        <p:spPr>
          <a:xfrm>
            <a:off x="559747" y="3061119"/>
            <a:ext cx="419811" cy="349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02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3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1049527" y="3043627"/>
            <a:ext cx="1950370" cy="2099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02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GNSS Dropout / Tunnel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1049527" y="3253532"/>
            <a:ext cx="1941624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64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Signal absence, blackout conditions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498525" y="3612121"/>
            <a:ext cx="4792838" cy="612224"/>
          </a:xfrm>
          <a:custGeom>
            <a:avLst/>
            <a:gdLst/>
            <a:ahLst/>
            <a:cxnLst/>
            <a:rect l="l" t="t" r="r" b="b"/>
            <a:pathLst>
              <a:path w="4792838" h="612224">
                <a:moveTo>
                  <a:pt x="69971" y="0"/>
                </a:moveTo>
                <a:lnTo>
                  <a:pt x="4722867" y="0"/>
                </a:lnTo>
                <a:cubicBezTo>
                  <a:pt x="4761511" y="0"/>
                  <a:pt x="4792838" y="31327"/>
                  <a:pt x="4792838" y="69971"/>
                </a:cubicBezTo>
                <a:lnTo>
                  <a:pt x="4792838" y="542253"/>
                </a:lnTo>
                <a:cubicBezTo>
                  <a:pt x="4792838" y="580897"/>
                  <a:pt x="4761511" y="612224"/>
                  <a:pt x="4722867" y="612224"/>
                </a:cubicBezTo>
                <a:lnTo>
                  <a:pt x="69971" y="612224"/>
                </a:lnTo>
                <a:cubicBezTo>
                  <a:pt x="31327" y="612224"/>
                  <a:pt x="0" y="580897"/>
                  <a:pt x="0" y="542253"/>
                </a:cubicBezTo>
                <a:lnTo>
                  <a:pt x="0" y="69971"/>
                </a:lnTo>
                <a:cubicBezTo>
                  <a:pt x="0" y="31327"/>
                  <a:pt x="31327" y="0"/>
                  <a:pt x="69971" y="0"/>
                </a:cubicBezTo>
                <a:close/>
              </a:path>
            </a:pathLst>
          </a:custGeom>
          <a:solidFill>
            <a:srgbClr val="4C8A7A">
              <a:alpha val="10196"/>
            </a:srgbClr>
          </a:solidFill>
          <a:ln w="25400">
            <a:solidFill>
              <a:srgbClr val="4C8A7A"/>
            </a:solidFill>
            <a:prstDash val="solid"/>
          </a:ln>
        </p:spPr>
      </p:sp>
      <p:sp>
        <p:nvSpPr>
          <p:cNvPr id="22" name="Shape 20"/>
          <p:cNvSpPr/>
          <p:nvPr/>
        </p:nvSpPr>
        <p:spPr>
          <a:xfrm>
            <a:off x="612224" y="3743311"/>
            <a:ext cx="349842" cy="349842"/>
          </a:xfrm>
          <a:custGeom>
            <a:avLst/>
            <a:gdLst/>
            <a:ahLst/>
            <a:cxnLst/>
            <a:rect l="l" t="t" r="r" b="b"/>
            <a:pathLst>
              <a:path w="349842" h="349842">
                <a:moveTo>
                  <a:pt x="174921" y="0"/>
                </a:moveTo>
                <a:lnTo>
                  <a:pt x="174921" y="0"/>
                </a:lnTo>
                <a:cubicBezTo>
                  <a:pt x="271463" y="0"/>
                  <a:pt x="349842" y="78380"/>
                  <a:pt x="349842" y="174921"/>
                </a:cubicBezTo>
                <a:lnTo>
                  <a:pt x="349842" y="174921"/>
                </a:lnTo>
                <a:cubicBezTo>
                  <a:pt x="349842" y="271463"/>
                  <a:pt x="271463" y="349842"/>
                  <a:pt x="174921" y="349842"/>
                </a:cubicBezTo>
                <a:lnTo>
                  <a:pt x="174921" y="349842"/>
                </a:lnTo>
                <a:cubicBezTo>
                  <a:pt x="78380" y="349842"/>
                  <a:pt x="0" y="271463"/>
                  <a:pt x="0" y="174921"/>
                </a:cubicBezTo>
                <a:lnTo>
                  <a:pt x="0" y="174921"/>
                </a:lnTo>
                <a:cubicBezTo>
                  <a:pt x="0" y="78380"/>
                  <a:pt x="78380" y="0"/>
                  <a:pt x="174921" y="0"/>
                </a:cubicBezTo>
                <a:close/>
              </a:path>
            </a:pathLst>
          </a:custGeom>
          <a:solidFill>
            <a:srgbClr val="4C8A7A"/>
          </a:solidFill>
          <a:ln/>
        </p:spPr>
      </p:sp>
      <p:sp>
        <p:nvSpPr>
          <p:cNvPr id="23" name="Text 21"/>
          <p:cNvSpPr/>
          <p:nvPr/>
        </p:nvSpPr>
        <p:spPr>
          <a:xfrm>
            <a:off x="577240" y="3743311"/>
            <a:ext cx="419811" cy="349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02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4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1067019" y="3725819"/>
            <a:ext cx="2195260" cy="2099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02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Ambiguous Junction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1067019" y="3935725"/>
            <a:ext cx="2186514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64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Structural ambiguity, branch uncertainty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4971654" y="3830772"/>
            <a:ext cx="196786" cy="174921"/>
          </a:xfrm>
          <a:custGeom>
            <a:avLst/>
            <a:gdLst/>
            <a:ahLst/>
            <a:cxnLst/>
            <a:rect l="l" t="t" r="r" b="b"/>
            <a:pathLst>
              <a:path w="196786" h="174921">
                <a:moveTo>
                  <a:pt x="105738" y="-6457"/>
                </a:moveTo>
                <a:cubicBezTo>
                  <a:pt x="104338" y="-9190"/>
                  <a:pt x="101502" y="-10933"/>
                  <a:pt x="98427" y="-10933"/>
                </a:cubicBezTo>
                <a:cubicBezTo>
                  <a:pt x="95352" y="-10933"/>
                  <a:pt x="92517" y="-9190"/>
                  <a:pt x="91116" y="-6457"/>
                </a:cubicBezTo>
                <a:lnTo>
                  <a:pt x="65971" y="42808"/>
                </a:lnTo>
                <a:lnTo>
                  <a:pt x="11343" y="51486"/>
                </a:lnTo>
                <a:cubicBezTo>
                  <a:pt x="8302" y="51964"/>
                  <a:pt x="5774" y="54116"/>
                  <a:pt x="4817" y="57054"/>
                </a:cubicBezTo>
                <a:cubicBezTo>
                  <a:pt x="3861" y="59992"/>
                  <a:pt x="4646" y="63204"/>
                  <a:pt x="6799" y="65390"/>
                </a:cubicBezTo>
                <a:lnTo>
                  <a:pt x="45883" y="104509"/>
                </a:lnTo>
                <a:lnTo>
                  <a:pt x="37273" y="159137"/>
                </a:lnTo>
                <a:cubicBezTo>
                  <a:pt x="36795" y="162178"/>
                  <a:pt x="38059" y="165253"/>
                  <a:pt x="40553" y="167063"/>
                </a:cubicBezTo>
                <a:cubicBezTo>
                  <a:pt x="43047" y="168874"/>
                  <a:pt x="46327" y="169147"/>
                  <a:pt x="49094" y="167747"/>
                </a:cubicBezTo>
                <a:lnTo>
                  <a:pt x="98427" y="142670"/>
                </a:lnTo>
                <a:lnTo>
                  <a:pt x="147726" y="167747"/>
                </a:lnTo>
                <a:cubicBezTo>
                  <a:pt x="150459" y="169147"/>
                  <a:pt x="153773" y="168874"/>
                  <a:pt x="156267" y="167063"/>
                </a:cubicBezTo>
                <a:cubicBezTo>
                  <a:pt x="158761" y="165253"/>
                  <a:pt x="160025" y="162212"/>
                  <a:pt x="159547" y="159137"/>
                </a:cubicBezTo>
                <a:lnTo>
                  <a:pt x="150904" y="104509"/>
                </a:lnTo>
                <a:lnTo>
                  <a:pt x="189988" y="65390"/>
                </a:lnTo>
                <a:cubicBezTo>
                  <a:pt x="192174" y="63204"/>
                  <a:pt x="192926" y="59992"/>
                  <a:pt x="191969" y="57054"/>
                </a:cubicBezTo>
                <a:cubicBezTo>
                  <a:pt x="191012" y="54116"/>
                  <a:pt x="188518" y="51964"/>
                  <a:pt x="185444" y="51486"/>
                </a:cubicBezTo>
                <a:lnTo>
                  <a:pt x="130849" y="42808"/>
                </a:lnTo>
                <a:lnTo>
                  <a:pt x="105738" y="-6457"/>
                </a:lnTo>
                <a:close/>
              </a:path>
            </a:pathLst>
          </a:custGeom>
          <a:solidFill>
            <a:srgbClr val="4C8A7A"/>
          </a:solidFill>
          <a:ln/>
        </p:spPr>
      </p:sp>
      <p:sp>
        <p:nvSpPr>
          <p:cNvPr id="27" name="Shape 25"/>
          <p:cNvSpPr/>
          <p:nvPr/>
        </p:nvSpPr>
        <p:spPr>
          <a:xfrm>
            <a:off x="498525" y="4311805"/>
            <a:ext cx="4792838" cy="612224"/>
          </a:xfrm>
          <a:custGeom>
            <a:avLst/>
            <a:gdLst/>
            <a:ahLst/>
            <a:cxnLst/>
            <a:rect l="l" t="t" r="r" b="b"/>
            <a:pathLst>
              <a:path w="4792838" h="612224">
                <a:moveTo>
                  <a:pt x="69971" y="0"/>
                </a:moveTo>
                <a:lnTo>
                  <a:pt x="4722867" y="0"/>
                </a:lnTo>
                <a:cubicBezTo>
                  <a:pt x="4761511" y="0"/>
                  <a:pt x="4792838" y="31327"/>
                  <a:pt x="4792838" y="69971"/>
                </a:cubicBezTo>
                <a:lnTo>
                  <a:pt x="4792838" y="542253"/>
                </a:lnTo>
                <a:cubicBezTo>
                  <a:pt x="4792838" y="580897"/>
                  <a:pt x="4761511" y="612224"/>
                  <a:pt x="4722867" y="612224"/>
                </a:cubicBezTo>
                <a:lnTo>
                  <a:pt x="69971" y="612224"/>
                </a:lnTo>
                <a:cubicBezTo>
                  <a:pt x="31327" y="612224"/>
                  <a:pt x="0" y="580897"/>
                  <a:pt x="0" y="542253"/>
                </a:cubicBezTo>
                <a:lnTo>
                  <a:pt x="0" y="69971"/>
                </a:lnTo>
                <a:cubicBezTo>
                  <a:pt x="0" y="31327"/>
                  <a:pt x="31327" y="0"/>
                  <a:pt x="69971" y="0"/>
                </a:cubicBezTo>
                <a:close/>
              </a:path>
            </a:pathLst>
          </a:custGeom>
          <a:solidFill>
            <a:srgbClr val="4C8A7A">
              <a:alpha val="10196"/>
            </a:srgbClr>
          </a:solidFill>
          <a:ln w="25400">
            <a:solidFill>
              <a:srgbClr val="4C8A7A"/>
            </a:solidFill>
            <a:prstDash val="solid"/>
          </a:ln>
        </p:spPr>
      </p:sp>
      <p:sp>
        <p:nvSpPr>
          <p:cNvPr id="28" name="Shape 26"/>
          <p:cNvSpPr/>
          <p:nvPr/>
        </p:nvSpPr>
        <p:spPr>
          <a:xfrm>
            <a:off x="612224" y="4442996"/>
            <a:ext cx="349842" cy="349842"/>
          </a:xfrm>
          <a:custGeom>
            <a:avLst/>
            <a:gdLst/>
            <a:ahLst/>
            <a:cxnLst/>
            <a:rect l="l" t="t" r="r" b="b"/>
            <a:pathLst>
              <a:path w="349842" h="349842">
                <a:moveTo>
                  <a:pt x="174921" y="0"/>
                </a:moveTo>
                <a:lnTo>
                  <a:pt x="174921" y="0"/>
                </a:lnTo>
                <a:cubicBezTo>
                  <a:pt x="271463" y="0"/>
                  <a:pt x="349842" y="78380"/>
                  <a:pt x="349842" y="174921"/>
                </a:cubicBezTo>
                <a:lnTo>
                  <a:pt x="349842" y="174921"/>
                </a:lnTo>
                <a:cubicBezTo>
                  <a:pt x="349842" y="271463"/>
                  <a:pt x="271463" y="349842"/>
                  <a:pt x="174921" y="349842"/>
                </a:cubicBezTo>
                <a:lnTo>
                  <a:pt x="174921" y="349842"/>
                </a:lnTo>
                <a:cubicBezTo>
                  <a:pt x="78380" y="349842"/>
                  <a:pt x="0" y="271463"/>
                  <a:pt x="0" y="174921"/>
                </a:cubicBezTo>
                <a:lnTo>
                  <a:pt x="0" y="174921"/>
                </a:lnTo>
                <a:cubicBezTo>
                  <a:pt x="0" y="78380"/>
                  <a:pt x="78380" y="0"/>
                  <a:pt x="174921" y="0"/>
                </a:cubicBezTo>
                <a:close/>
              </a:path>
            </a:pathLst>
          </a:custGeom>
          <a:solidFill>
            <a:srgbClr val="4C8A7A"/>
          </a:solidFill>
          <a:ln/>
        </p:spPr>
      </p:sp>
      <p:sp>
        <p:nvSpPr>
          <p:cNvPr id="29" name="Text 27"/>
          <p:cNvSpPr/>
          <p:nvPr/>
        </p:nvSpPr>
        <p:spPr>
          <a:xfrm>
            <a:off x="577240" y="4442996"/>
            <a:ext cx="419811" cy="349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02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5</a:t>
            </a:r>
            <a:endParaRPr lang="en-US" sz="1600" dirty="0"/>
          </a:p>
        </p:txBody>
      </p:sp>
      <p:sp>
        <p:nvSpPr>
          <p:cNvPr id="30" name="Text 28"/>
          <p:cNvSpPr/>
          <p:nvPr/>
        </p:nvSpPr>
        <p:spPr>
          <a:xfrm>
            <a:off x="1067019" y="4425504"/>
            <a:ext cx="1854164" cy="2099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02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Drift Recovery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1067019" y="4635409"/>
            <a:ext cx="1845418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64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Severe drift, restoration dynamics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4971654" y="4530456"/>
            <a:ext cx="196786" cy="174921"/>
          </a:xfrm>
          <a:custGeom>
            <a:avLst/>
            <a:gdLst/>
            <a:ahLst/>
            <a:cxnLst/>
            <a:rect l="l" t="t" r="r" b="b"/>
            <a:pathLst>
              <a:path w="196786" h="174921">
                <a:moveTo>
                  <a:pt x="105738" y="-6457"/>
                </a:moveTo>
                <a:cubicBezTo>
                  <a:pt x="104338" y="-9190"/>
                  <a:pt x="101502" y="-10933"/>
                  <a:pt x="98427" y="-10933"/>
                </a:cubicBezTo>
                <a:cubicBezTo>
                  <a:pt x="95352" y="-10933"/>
                  <a:pt x="92517" y="-9190"/>
                  <a:pt x="91116" y="-6457"/>
                </a:cubicBezTo>
                <a:lnTo>
                  <a:pt x="65971" y="42808"/>
                </a:lnTo>
                <a:lnTo>
                  <a:pt x="11343" y="51486"/>
                </a:lnTo>
                <a:cubicBezTo>
                  <a:pt x="8302" y="51964"/>
                  <a:pt x="5774" y="54116"/>
                  <a:pt x="4817" y="57054"/>
                </a:cubicBezTo>
                <a:cubicBezTo>
                  <a:pt x="3861" y="59992"/>
                  <a:pt x="4646" y="63204"/>
                  <a:pt x="6799" y="65390"/>
                </a:cubicBezTo>
                <a:lnTo>
                  <a:pt x="45883" y="104509"/>
                </a:lnTo>
                <a:lnTo>
                  <a:pt x="37273" y="159137"/>
                </a:lnTo>
                <a:cubicBezTo>
                  <a:pt x="36795" y="162178"/>
                  <a:pt x="38059" y="165253"/>
                  <a:pt x="40553" y="167063"/>
                </a:cubicBezTo>
                <a:cubicBezTo>
                  <a:pt x="43047" y="168874"/>
                  <a:pt x="46327" y="169147"/>
                  <a:pt x="49094" y="167747"/>
                </a:cubicBezTo>
                <a:lnTo>
                  <a:pt x="98427" y="142670"/>
                </a:lnTo>
                <a:lnTo>
                  <a:pt x="147726" y="167747"/>
                </a:lnTo>
                <a:cubicBezTo>
                  <a:pt x="150459" y="169147"/>
                  <a:pt x="153773" y="168874"/>
                  <a:pt x="156267" y="167063"/>
                </a:cubicBezTo>
                <a:cubicBezTo>
                  <a:pt x="158761" y="165253"/>
                  <a:pt x="160025" y="162212"/>
                  <a:pt x="159547" y="159137"/>
                </a:cubicBezTo>
                <a:lnTo>
                  <a:pt x="150904" y="104509"/>
                </a:lnTo>
                <a:lnTo>
                  <a:pt x="189988" y="65390"/>
                </a:lnTo>
                <a:cubicBezTo>
                  <a:pt x="192174" y="63204"/>
                  <a:pt x="192926" y="59992"/>
                  <a:pt x="191969" y="57054"/>
                </a:cubicBezTo>
                <a:cubicBezTo>
                  <a:pt x="191012" y="54116"/>
                  <a:pt x="188518" y="51964"/>
                  <a:pt x="185444" y="51486"/>
                </a:cubicBezTo>
                <a:lnTo>
                  <a:pt x="130849" y="42808"/>
                </a:lnTo>
                <a:lnTo>
                  <a:pt x="105738" y="-6457"/>
                </a:lnTo>
                <a:close/>
              </a:path>
            </a:pathLst>
          </a:custGeom>
          <a:solidFill>
            <a:srgbClr val="4C8A7A"/>
          </a:solidFill>
          <a:ln/>
        </p:spPr>
      </p:sp>
      <p:sp>
        <p:nvSpPr>
          <p:cNvPr id="33" name="Shape 31"/>
          <p:cNvSpPr/>
          <p:nvPr/>
        </p:nvSpPr>
        <p:spPr>
          <a:xfrm>
            <a:off x="349842" y="5177664"/>
            <a:ext cx="5090204" cy="1276924"/>
          </a:xfrm>
          <a:custGeom>
            <a:avLst/>
            <a:gdLst/>
            <a:ahLst/>
            <a:cxnLst/>
            <a:rect l="l" t="t" r="r" b="b"/>
            <a:pathLst>
              <a:path w="5090204" h="1276924">
                <a:moveTo>
                  <a:pt x="69963" y="0"/>
                </a:moveTo>
                <a:lnTo>
                  <a:pt x="5020241" y="0"/>
                </a:lnTo>
                <a:cubicBezTo>
                  <a:pt x="5058880" y="0"/>
                  <a:pt x="5090204" y="31323"/>
                  <a:pt x="5090204" y="69963"/>
                </a:cubicBezTo>
                <a:lnTo>
                  <a:pt x="5090204" y="1206961"/>
                </a:lnTo>
                <a:cubicBezTo>
                  <a:pt x="5090204" y="1245601"/>
                  <a:pt x="5058880" y="1276924"/>
                  <a:pt x="5020241" y="1276924"/>
                </a:cubicBezTo>
                <a:lnTo>
                  <a:pt x="69963" y="1276924"/>
                </a:lnTo>
                <a:cubicBezTo>
                  <a:pt x="31349" y="1276924"/>
                  <a:pt x="0" y="1245575"/>
                  <a:pt x="0" y="1206961"/>
                </a:cubicBezTo>
                <a:lnTo>
                  <a:pt x="0" y="69963"/>
                </a:lnTo>
                <a:cubicBezTo>
                  <a:pt x="0" y="31349"/>
                  <a:pt x="31349" y="0"/>
                  <a:pt x="69963" y="0"/>
                </a:cubicBezTo>
                <a:close/>
              </a:path>
            </a:pathLst>
          </a:custGeom>
          <a:solidFill>
            <a:srgbClr val="2F3E3B"/>
          </a:solidFill>
          <a:ln/>
        </p:spPr>
      </p:sp>
      <p:sp>
        <p:nvSpPr>
          <p:cNvPr id="34" name="Text 32"/>
          <p:cNvSpPr/>
          <p:nvPr/>
        </p:nvSpPr>
        <p:spPr>
          <a:xfrm>
            <a:off x="489779" y="5317601"/>
            <a:ext cx="4889044" cy="2448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40" b="1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Benchmark Objective</a:t>
            </a:r>
            <a:endParaRPr lang="en-US" sz="1600" dirty="0"/>
          </a:p>
        </p:txBody>
      </p:sp>
      <p:sp>
        <p:nvSpPr>
          <p:cNvPr id="35" name="Text 33"/>
          <p:cNvSpPr/>
          <p:nvPr/>
        </p:nvSpPr>
        <p:spPr>
          <a:xfrm>
            <a:off x="489779" y="5632459"/>
            <a:ext cx="4880298" cy="6821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02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Test whether NashMark AI improves </a:t>
            </a:r>
            <a:pPr>
              <a:lnSpc>
                <a:spcPct val="140000"/>
              </a:lnSpc>
            </a:pPr>
            <a:r>
              <a:rPr lang="en-US" sz="1102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continuity-sensitive traversal</a:t>
            </a:r>
            <a:pPr>
              <a:lnSpc>
                <a:spcPct val="140000"/>
              </a:lnSpc>
            </a:pPr>
            <a:r>
              <a:rPr lang="en-US" sz="1102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under degraded, ambiguous, or drift-heavy conditions relative to conventional baselines.</a:t>
            </a:r>
            <a:endParaRPr lang="en-US" sz="1600" dirty="0"/>
          </a:p>
        </p:txBody>
      </p:sp>
      <p:sp>
        <p:nvSpPr>
          <p:cNvPr id="36" name="Shape 34"/>
          <p:cNvSpPr/>
          <p:nvPr/>
        </p:nvSpPr>
        <p:spPr>
          <a:xfrm>
            <a:off x="5616675" y="1119495"/>
            <a:ext cx="6227191" cy="4985251"/>
          </a:xfrm>
          <a:custGeom>
            <a:avLst/>
            <a:gdLst/>
            <a:ahLst/>
            <a:cxnLst/>
            <a:rect l="l" t="t" r="r" b="b"/>
            <a:pathLst>
              <a:path w="6227191" h="4985251">
                <a:moveTo>
                  <a:pt x="69993" y="0"/>
                </a:moveTo>
                <a:lnTo>
                  <a:pt x="6157198" y="0"/>
                </a:lnTo>
                <a:cubicBezTo>
                  <a:pt x="6195854" y="0"/>
                  <a:pt x="6227191" y="31337"/>
                  <a:pt x="6227191" y="69993"/>
                </a:cubicBezTo>
                <a:lnTo>
                  <a:pt x="6227191" y="4915258"/>
                </a:lnTo>
                <a:cubicBezTo>
                  <a:pt x="6227191" y="4953914"/>
                  <a:pt x="6195854" y="4985251"/>
                  <a:pt x="6157198" y="4985251"/>
                </a:cubicBezTo>
                <a:lnTo>
                  <a:pt x="69993" y="4985251"/>
                </a:lnTo>
                <a:cubicBezTo>
                  <a:pt x="31337" y="4985251"/>
                  <a:pt x="0" y="4953914"/>
                  <a:pt x="0" y="4915258"/>
                </a:cubicBezTo>
                <a:lnTo>
                  <a:pt x="0" y="69993"/>
                </a:lnTo>
                <a:cubicBezTo>
                  <a:pt x="0" y="31337"/>
                  <a:pt x="31337" y="0"/>
                  <a:pt x="69993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sx="100000" sy="100000" kx="0" ky="0" algn="bl" rotWithShape="0" blurRad="26238" dist="8746" dir="5400000">
              <a:srgbClr val="000000">
                <a:alpha val="10196"/>
              </a:srgbClr>
            </a:outerShdw>
          </a:effectLst>
        </p:spPr>
      </p:sp>
      <p:sp>
        <p:nvSpPr>
          <p:cNvPr id="37" name="Text 35"/>
          <p:cNvSpPr/>
          <p:nvPr/>
        </p:nvSpPr>
        <p:spPr>
          <a:xfrm>
            <a:off x="5756612" y="1259432"/>
            <a:ext cx="6034778" cy="2448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77" b="1" dirty="0">
                <a:solidFill>
                  <a:srgbClr val="2F3E3B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Comparative Results</a:t>
            </a:r>
            <a:endParaRPr lang="en-US" sz="1600" dirty="0"/>
          </a:p>
        </p:txBody>
      </p:sp>
      <p:sp>
        <p:nvSpPr>
          <p:cNvPr id="38" name="Text 36"/>
          <p:cNvSpPr/>
          <p:nvPr/>
        </p:nvSpPr>
        <p:spPr>
          <a:xfrm>
            <a:off x="5756612" y="1626766"/>
            <a:ext cx="1924132" cy="2099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02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Ambiguous Junction (Key Win)</a:t>
            </a:r>
            <a:endParaRPr lang="en-US" sz="1600" dirty="0"/>
          </a:p>
        </p:txBody>
      </p:sp>
      <p:sp>
        <p:nvSpPr>
          <p:cNvPr id="39" name="Shape 37"/>
          <p:cNvSpPr/>
          <p:nvPr/>
        </p:nvSpPr>
        <p:spPr>
          <a:xfrm>
            <a:off x="11266216" y="1609274"/>
            <a:ext cx="437303" cy="244890"/>
          </a:xfrm>
          <a:custGeom>
            <a:avLst/>
            <a:gdLst/>
            <a:ahLst/>
            <a:cxnLst/>
            <a:rect l="l" t="t" r="r" b="b"/>
            <a:pathLst>
              <a:path w="437303" h="244890">
                <a:moveTo>
                  <a:pt x="122445" y="0"/>
                </a:moveTo>
                <a:lnTo>
                  <a:pt x="314858" y="0"/>
                </a:lnTo>
                <a:cubicBezTo>
                  <a:pt x="382437" y="0"/>
                  <a:pt x="437303" y="54866"/>
                  <a:pt x="437303" y="122445"/>
                </a:cubicBezTo>
                <a:lnTo>
                  <a:pt x="437303" y="122445"/>
                </a:lnTo>
                <a:cubicBezTo>
                  <a:pt x="437303" y="190024"/>
                  <a:pt x="382437" y="244890"/>
                  <a:pt x="314858" y="244890"/>
                </a:cubicBezTo>
                <a:lnTo>
                  <a:pt x="122445" y="244890"/>
                </a:lnTo>
                <a:cubicBezTo>
                  <a:pt x="54866" y="244890"/>
                  <a:pt x="0" y="190024"/>
                  <a:pt x="0" y="122445"/>
                </a:cubicBezTo>
                <a:lnTo>
                  <a:pt x="0" y="122445"/>
                </a:lnTo>
                <a:cubicBezTo>
                  <a:pt x="0" y="54866"/>
                  <a:pt x="54866" y="0"/>
                  <a:pt x="122445" y="0"/>
                </a:cubicBezTo>
                <a:close/>
              </a:path>
            </a:pathLst>
          </a:custGeom>
          <a:solidFill>
            <a:srgbClr val="4C8A7A"/>
          </a:solidFill>
          <a:ln/>
        </p:spPr>
      </p:sp>
      <p:sp>
        <p:nvSpPr>
          <p:cNvPr id="40" name="Text 38"/>
          <p:cNvSpPr/>
          <p:nvPr/>
        </p:nvSpPr>
        <p:spPr>
          <a:xfrm>
            <a:off x="11266216" y="1609274"/>
            <a:ext cx="498525" cy="244890"/>
          </a:xfrm>
          <a:prstGeom prst="rect">
            <a:avLst/>
          </a:prstGeom>
          <a:noFill/>
          <a:ln/>
        </p:spPr>
        <p:txBody>
          <a:bodyPr wrap="square" lIns="104953" tIns="34984" rIns="104953" bIns="34984" rtlCol="0" anchor="ctr"/>
          <a:lstStyle/>
          <a:p>
            <a:pPr>
              <a:lnSpc>
                <a:spcPct val="120000"/>
              </a:lnSpc>
            </a:pPr>
            <a:r>
              <a:rPr lang="en-US" sz="964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Best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5756612" y="1924132"/>
            <a:ext cx="1932878" cy="682192"/>
          </a:xfrm>
          <a:custGeom>
            <a:avLst/>
            <a:gdLst/>
            <a:ahLst/>
            <a:cxnLst/>
            <a:rect l="l" t="t" r="r" b="b"/>
            <a:pathLst>
              <a:path w="1932878" h="682192">
                <a:moveTo>
                  <a:pt x="34983" y="0"/>
                </a:moveTo>
                <a:lnTo>
                  <a:pt x="1897895" y="0"/>
                </a:lnTo>
                <a:cubicBezTo>
                  <a:pt x="1917216" y="0"/>
                  <a:pt x="1932878" y="15662"/>
                  <a:pt x="1932878" y="34983"/>
                </a:cubicBezTo>
                <a:lnTo>
                  <a:pt x="1932878" y="647209"/>
                </a:lnTo>
                <a:cubicBezTo>
                  <a:pt x="1932878" y="666530"/>
                  <a:pt x="1917216" y="682192"/>
                  <a:pt x="1897895" y="682192"/>
                </a:cubicBezTo>
                <a:lnTo>
                  <a:pt x="34983" y="682192"/>
                </a:lnTo>
                <a:cubicBezTo>
                  <a:pt x="15662" y="682192"/>
                  <a:pt x="0" y="666530"/>
                  <a:pt x="0" y="647209"/>
                </a:cubicBezTo>
                <a:lnTo>
                  <a:pt x="0" y="34983"/>
                </a:lnTo>
                <a:cubicBezTo>
                  <a:pt x="0" y="15675"/>
                  <a:pt x="15675" y="0"/>
                  <a:pt x="34983" y="0"/>
                </a:cubicBezTo>
                <a:close/>
              </a:path>
            </a:pathLst>
          </a:custGeom>
          <a:solidFill>
            <a:srgbClr val="5F6F6B">
              <a:alpha val="5098"/>
            </a:srgbClr>
          </a:solidFill>
          <a:ln/>
        </p:spPr>
      </p:sp>
      <p:sp>
        <p:nvSpPr>
          <p:cNvPr id="42" name="Text 40"/>
          <p:cNvSpPr/>
          <p:nvPr/>
        </p:nvSpPr>
        <p:spPr>
          <a:xfrm>
            <a:off x="5795969" y="1994100"/>
            <a:ext cx="1854164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964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Kalman</a:t>
            </a:r>
            <a:endParaRPr lang="en-US" sz="1600" dirty="0"/>
          </a:p>
        </p:txBody>
      </p:sp>
      <p:sp>
        <p:nvSpPr>
          <p:cNvPr id="43" name="Text 41"/>
          <p:cNvSpPr/>
          <p:nvPr/>
        </p:nvSpPr>
        <p:spPr>
          <a:xfrm>
            <a:off x="5795969" y="2204006"/>
            <a:ext cx="1854164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964" b="1" dirty="0">
                <a:solidFill>
                  <a:srgbClr val="1F2A28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3.58</a:t>
            </a:r>
            <a:endParaRPr lang="en-US" sz="1600" dirty="0"/>
          </a:p>
        </p:txBody>
      </p:sp>
      <p:sp>
        <p:nvSpPr>
          <p:cNvPr id="44" name="Text 42"/>
          <p:cNvSpPr/>
          <p:nvPr/>
        </p:nvSpPr>
        <p:spPr>
          <a:xfrm>
            <a:off x="5800342" y="2378927"/>
            <a:ext cx="1845418" cy="1399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826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Mean Error</a:t>
            </a:r>
            <a:endParaRPr lang="en-US" sz="1600" dirty="0"/>
          </a:p>
        </p:txBody>
      </p:sp>
      <p:sp>
        <p:nvSpPr>
          <p:cNvPr id="45" name="Shape 43"/>
          <p:cNvSpPr/>
          <p:nvPr/>
        </p:nvSpPr>
        <p:spPr>
          <a:xfrm>
            <a:off x="7761098" y="1924132"/>
            <a:ext cx="1932878" cy="682192"/>
          </a:xfrm>
          <a:custGeom>
            <a:avLst/>
            <a:gdLst/>
            <a:ahLst/>
            <a:cxnLst/>
            <a:rect l="l" t="t" r="r" b="b"/>
            <a:pathLst>
              <a:path w="1932878" h="682192">
                <a:moveTo>
                  <a:pt x="34983" y="0"/>
                </a:moveTo>
                <a:lnTo>
                  <a:pt x="1897895" y="0"/>
                </a:lnTo>
                <a:cubicBezTo>
                  <a:pt x="1917216" y="0"/>
                  <a:pt x="1932878" y="15662"/>
                  <a:pt x="1932878" y="34983"/>
                </a:cubicBezTo>
                <a:lnTo>
                  <a:pt x="1932878" y="647209"/>
                </a:lnTo>
                <a:cubicBezTo>
                  <a:pt x="1932878" y="666530"/>
                  <a:pt x="1917216" y="682192"/>
                  <a:pt x="1897895" y="682192"/>
                </a:cubicBezTo>
                <a:lnTo>
                  <a:pt x="34983" y="682192"/>
                </a:lnTo>
                <a:cubicBezTo>
                  <a:pt x="15662" y="682192"/>
                  <a:pt x="0" y="666530"/>
                  <a:pt x="0" y="647209"/>
                </a:cubicBezTo>
                <a:lnTo>
                  <a:pt x="0" y="34983"/>
                </a:lnTo>
                <a:cubicBezTo>
                  <a:pt x="0" y="15675"/>
                  <a:pt x="15675" y="0"/>
                  <a:pt x="34983" y="0"/>
                </a:cubicBezTo>
                <a:close/>
              </a:path>
            </a:pathLst>
          </a:custGeom>
          <a:solidFill>
            <a:srgbClr val="5F6F6B">
              <a:alpha val="5098"/>
            </a:srgbClr>
          </a:solidFill>
          <a:ln/>
        </p:spPr>
      </p:sp>
      <p:sp>
        <p:nvSpPr>
          <p:cNvPr id="46" name="Text 44"/>
          <p:cNvSpPr/>
          <p:nvPr/>
        </p:nvSpPr>
        <p:spPr>
          <a:xfrm>
            <a:off x="7800456" y="1994100"/>
            <a:ext cx="1854164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964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HMM</a:t>
            </a:r>
            <a:endParaRPr lang="en-US" sz="1600" dirty="0"/>
          </a:p>
        </p:txBody>
      </p:sp>
      <p:sp>
        <p:nvSpPr>
          <p:cNvPr id="47" name="Text 45"/>
          <p:cNvSpPr/>
          <p:nvPr/>
        </p:nvSpPr>
        <p:spPr>
          <a:xfrm>
            <a:off x="7800456" y="2204006"/>
            <a:ext cx="1854164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964" b="1" dirty="0">
                <a:solidFill>
                  <a:srgbClr val="1F2A28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5.73</a:t>
            </a:r>
            <a:endParaRPr lang="en-US" sz="1600" dirty="0"/>
          </a:p>
        </p:txBody>
      </p:sp>
      <p:sp>
        <p:nvSpPr>
          <p:cNvPr id="48" name="Text 46"/>
          <p:cNvSpPr/>
          <p:nvPr/>
        </p:nvSpPr>
        <p:spPr>
          <a:xfrm>
            <a:off x="7804829" y="2378927"/>
            <a:ext cx="1845418" cy="1399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826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Mean Error</a:t>
            </a:r>
            <a:endParaRPr lang="en-US" sz="1600" dirty="0"/>
          </a:p>
        </p:txBody>
      </p:sp>
      <p:sp>
        <p:nvSpPr>
          <p:cNvPr id="49" name="Shape 47"/>
          <p:cNvSpPr/>
          <p:nvPr/>
        </p:nvSpPr>
        <p:spPr>
          <a:xfrm>
            <a:off x="9770026" y="1928505"/>
            <a:ext cx="1924132" cy="673446"/>
          </a:xfrm>
          <a:custGeom>
            <a:avLst/>
            <a:gdLst/>
            <a:ahLst/>
            <a:cxnLst/>
            <a:rect l="l" t="t" r="r" b="b"/>
            <a:pathLst>
              <a:path w="1924132" h="673446">
                <a:moveTo>
                  <a:pt x="34986" y="0"/>
                </a:moveTo>
                <a:lnTo>
                  <a:pt x="1889146" y="0"/>
                </a:lnTo>
                <a:cubicBezTo>
                  <a:pt x="1908468" y="0"/>
                  <a:pt x="1924132" y="15664"/>
                  <a:pt x="1924132" y="34986"/>
                </a:cubicBezTo>
                <a:lnTo>
                  <a:pt x="1924132" y="638461"/>
                </a:lnTo>
                <a:cubicBezTo>
                  <a:pt x="1924132" y="657783"/>
                  <a:pt x="1908468" y="673446"/>
                  <a:pt x="1889146" y="673446"/>
                </a:cubicBezTo>
                <a:lnTo>
                  <a:pt x="34986" y="673446"/>
                </a:lnTo>
                <a:cubicBezTo>
                  <a:pt x="15664" y="673446"/>
                  <a:pt x="0" y="657783"/>
                  <a:pt x="0" y="638461"/>
                </a:cubicBezTo>
                <a:lnTo>
                  <a:pt x="0" y="34986"/>
                </a:lnTo>
                <a:cubicBezTo>
                  <a:pt x="0" y="15664"/>
                  <a:pt x="15664" y="0"/>
                  <a:pt x="34986" y="0"/>
                </a:cubicBezTo>
                <a:close/>
              </a:path>
            </a:pathLst>
          </a:custGeom>
          <a:solidFill>
            <a:srgbClr val="4C8A7A">
              <a:alpha val="10196"/>
            </a:srgbClr>
          </a:solidFill>
          <a:ln w="12700">
            <a:solidFill>
              <a:srgbClr val="4C8A7A"/>
            </a:solidFill>
            <a:prstDash val="solid"/>
          </a:ln>
        </p:spPr>
      </p:sp>
      <p:sp>
        <p:nvSpPr>
          <p:cNvPr id="50" name="Text 48"/>
          <p:cNvSpPr/>
          <p:nvPr/>
        </p:nvSpPr>
        <p:spPr>
          <a:xfrm>
            <a:off x="9813756" y="2002846"/>
            <a:ext cx="1836671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964" dirty="0">
                <a:solidFill>
                  <a:srgbClr val="4C8A7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NashMark</a:t>
            </a:r>
            <a:endParaRPr lang="en-US" sz="1600" dirty="0"/>
          </a:p>
        </p:txBody>
      </p:sp>
      <p:sp>
        <p:nvSpPr>
          <p:cNvPr id="51" name="Text 49"/>
          <p:cNvSpPr/>
          <p:nvPr/>
        </p:nvSpPr>
        <p:spPr>
          <a:xfrm>
            <a:off x="9813756" y="2212752"/>
            <a:ext cx="1836671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964" b="1" dirty="0">
                <a:solidFill>
                  <a:srgbClr val="4C8A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3.08</a:t>
            </a:r>
            <a:endParaRPr lang="en-US" sz="1600" dirty="0"/>
          </a:p>
        </p:txBody>
      </p:sp>
      <p:sp>
        <p:nvSpPr>
          <p:cNvPr id="52" name="Text 50"/>
          <p:cNvSpPr/>
          <p:nvPr/>
        </p:nvSpPr>
        <p:spPr>
          <a:xfrm>
            <a:off x="9818129" y="2387673"/>
            <a:ext cx="1827925" cy="1399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826" dirty="0">
                <a:solidFill>
                  <a:srgbClr val="4C8A7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Mean Error ✓</a:t>
            </a:r>
            <a:endParaRPr lang="en-US" sz="1600" dirty="0"/>
          </a:p>
        </p:txBody>
      </p:sp>
      <p:sp>
        <p:nvSpPr>
          <p:cNvPr id="53" name="Shape 51"/>
          <p:cNvSpPr/>
          <p:nvPr/>
        </p:nvSpPr>
        <p:spPr>
          <a:xfrm>
            <a:off x="5756612" y="2676293"/>
            <a:ext cx="5947317" cy="314858"/>
          </a:xfrm>
          <a:custGeom>
            <a:avLst/>
            <a:gdLst/>
            <a:ahLst/>
            <a:cxnLst/>
            <a:rect l="l" t="t" r="r" b="b"/>
            <a:pathLst>
              <a:path w="5947317" h="314858">
                <a:moveTo>
                  <a:pt x="34984" y="0"/>
                </a:moveTo>
                <a:lnTo>
                  <a:pt x="5912333" y="0"/>
                </a:lnTo>
                <a:cubicBezTo>
                  <a:pt x="5931654" y="0"/>
                  <a:pt x="5947317" y="15663"/>
                  <a:pt x="5947317" y="34984"/>
                </a:cubicBezTo>
                <a:lnTo>
                  <a:pt x="5947317" y="279874"/>
                </a:lnTo>
                <a:cubicBezTo>
                  <a:pt x="5947317" y="299195"/>
                  <a:pt x="5931654" y="314858"/>
                  <a:pt x="5912333" y="314858"/>
                </a:cubicBezTo>
                <a:lnTo>
                  <a:pt x="34984" y="314858"/>
                </a:lnTo>
                <a:cubicBezTo>
                  <a:pt x="15663" y="314858"/>
                  <a:pt x="0" y="299195"/>
                  <a:pt x="0" y="279874"/>
                </a:cubicBezTo>
                <a:lnTo>
                  <a:pt x="0" y="34984"/>
                </a:lnTo>
                <a:cubicBezTo>
                  <a:pt x="0" y="15676"/>
                  <a:pt x="15676" y="0"/>
                  <a:pt x="34984" y="0"/>
                </a:cubicBezTo>
                <a:close/>
              </a:path>
            </a:pathLst>
          </a:custGeom>
          <a:solidFill>
            <a:srgbClr val="4C8A7A">
              <a:alpha val="5098"/>
            </a:srgbClr>
          </a:solidFill>
          <a:ln/>
        </p:spPr>
      </p:sp>
      <p:sp>
        <p:nvSpPr>
          <p:cNvPr id="54" name="Text 52"/>
          <p:cNvSpPr/>
          <p:nvPr/>
        </p:nvSpPr>
        <p:spPr>
          <a:xfrm>
            <a:off x="5826581" y="2746261"/>
            <a:ext cx="5868603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64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0% false branch commits</a:t>
            </a:r>
            <a:pPr>
              <a:lnSpc>
                <a:spcPct val="120000"/>
              </a:lnSpc>
            </a:pPr>
            <a:r>
              <a:rPr lang="en-US" sz="964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| 87.7% continuity</a:t>
            </a:r>
            <a:endParaRPr lang="en-US" sz="1600" dirty="0"/>
          </a:p>
        </p:txBody>
      </p:sp>
      <p:sp>
        <p:nvSpPr>
          <p:cNvPr id="55" name="Text 53"/>
          <p:cNvSpPr/>
          <p:nvPr/>
        </p:nvSpPr>
        <p:spPr>
          <a:xfrm>
            <a:off x="5756612" y="3113595"/>
            <a:ext cx="2265228" cy="2099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02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Drift Recovery (Strong Performance)</a:t>
            </a:r>
            <a:endParaRPr lang="en-US" sz="1600" dirty="0"/>
          </a:p>
        </p:txBody>
      </p:sp>
      <p:sp>
        <p:nvSpPr>
          <p:cNvPr id="56" name="Shape 54"/>
          <p:cNvSpPr/>
          <p:nvPr/>
        </p:nvSpPr>
        <p:spPr>
          <a:xfrm>
            <a:off x="11266216" y="3096103"/>
            <a:ext cx="437303" cy="244890"/>
          </a:xfrm>
          <a:custGeom>
            <a:avLst/>
            <a:gdLst/>
            <a:ahLst/>
            <a:cxnLst/>
            <a:rect l="l" t="t" r="r" b="b"/>
            <a:pathLst>
              <a:path w="437303" h="244890">
                <a:moveTo>
                  <a:pt x="122445" y="0"/>
                </a:moveTo>
                <a:lnTo>
                  <a:pt x="314858" y="0"/>
                </a:lnTo>
                <a:cubicBezTo>
                  <a:pt x="382437" y="0"/>
                  <a:pt x="437303" y="54866"/>
                  <a:pt x="437303" y="122445"/>
                </a:cubicBezTo>
                <a:lnTo>
                  <a:pt x="437303" y="122445"/>
                </a:lnTo>
                <a:cubicBezTo>
                  <a:pt x="437303" y="190024"/>
                  <a:pt x="382437" y="244890"/>
                  <a:pt x="314858" y="244890"/>
                </a:cubicBezTo>
                <a:lnTo>
                  <a:pt x="122445" y="244890"/>
                </a:lnTo>
                <a:cubicBezTo>
                  <a:pt x="54866" y="244890"/>
                  <a:pt x="0" y="190024"/>
                  <a:pt x="0" y="122445"/>
                </a:cubicBezTo>
                <a:lnTo>
                  <a:pt x="0" y="122445"/>
                </a:lnTo>
                <a:cubicBezTo>
                  <a:pt x="0" y="54866"/>
                  <a:pt x="54866" y="0"/>
                  <a:pt x="122445" y="0"/>
                </a:cubicBezTo>
                <a:close/>
              </a:path>
            </a:pathLst>
          </a:custGeom>
          <a:solidFill>
            <a:srgbClr val="4C8A7A"/>
          </a:solidFill>
          <a:ln/>
        </p:spPr>
      </p:sp>
      <p:sp>
        <p:nvSpPr>
          <p:cNvPr id="57" name="Text 55"/>
          <p:cNvSpPr/>
          <p:nvPr/>
        </p:nvSpPr>
        <p:spPr>
          <a:xfrm>
            <a:off x="11266216" y="3096103"/>
            <a:ext cx="498525" cy="244890"/>
          </a:xfrm>
          <a:prstGeom prst="rect">
            <a:avLst/>
          </a:prstGeom>
          <a:noFill/>
          <a:ln/>
        </p:spPr>
        <p:txBody>
          <a:bodyPr wrap="square" lIns="104953" tIns="34984" rIns="104953" bIns="34984" rtlCol="0" anchor="ctr"/>
          <a:lstStyle/>
          <a:p>
            <a:pPr>
              <a:lnSpc>
                <a:spcPct val="120000"/>
              </a:lnSpc>
            </a:pPr>
            <a:r>
              <a:rPr lang="en-US" sz="964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Best</a:t>
            </a:r>
            <a:endParaRPr lang="en-US" sz="1600" dirty="0"/>
          </a:p>
        </p:txBody>
      </p:sp>
      <p:sp>
        <p:nvSpPr>
          <p:cNvPr id="58" name="Shape 56"/>
          <p:cNvSpPr/>
          <p:nvPr/>
        </p:nvSpPr>
        <p:spPr>
          <a:xfrm>
            <a:off x="5756612" y="3410961"/>
            <a:ext cx="1932878" cy="682192"/>
          </a:xfrm>
          <a:custGeom>
            <a:avLst/>
            <a:gdLst/>
            <a:ahLst/>
            <a:cxnLst/>
            <a:rect l="l" t="t" r="r" b="b"/>
            <a:pathLst>
              <a:path w="1932878" h="682192">
                <a:moveTo>
                  <a:pt x="34983" y="0"/>
                </a:moveTo>
                <a:lnTo>
                  <a:pt x="1897895" y="0"/>
                </a:lnTo>
                <a:cubicBezTo>
                  <a:pt x="1917216" y="0"/>
                  <a:pt x="1932878" y="15662"/>
                  <a:pt x="1932878" y="34983"/>
                </a:cubicBezTo>
                <a:lnTo>
                  <a:pt x="1932878" y="647209"/>
                </a:lnTo>
                <a:cubicBezTo>
                  <a:pt x="1932878" y="666530"/>
                  <a:pt x="1917216" y="682192"/>
                  <a:pt x="1897895" y="682192"/>
                </a:cubicBezTo>
                <a:lnTo>
                  <a:pt x="34983" y="682192"/>
                </a:lnTo>
                <a:cubicBezTo>
                  <a:pt x="15662" y="682192"/>
                  <a:pt x="0" y="666530"/>
                  <a:pt x="0" y="647209"/>
                </a:cubicBezTo>
                <a:lnTo>
                  <a:pt x="0" y="34983"/>
                </a:lnTo>
                <a:cubicBezTo>
                  <a:pt x="0" y="15675"/>
                  <a:pt x="15675" y="0"/>
                  <a:pt x="34983" y="0"/>
                </a:cubicBezTo>
                <a:close/>
              </a:path>
            </a:pathLst>
          </a:custGeom>
          <a:solidFill>
            <a:srgbClr val="5F6F6B">
              <a:alpha val="5098"/>
            </a:srgbClr>
          </a:solidFill>
          <a:ln/>
        </p:spPr>
      </p:sp>
      <p:sp>
        <p:nvSpPr>
          <p:cNvPr id="59" name="Text 57"/>
          <p:cNvSpPr/>
          <p:nvPr/>
        </p:nvSpPr>
        <p:spPr>
          <a:xfrm>
            <a:off x="5795969" y="3480930"/>
            <a:ext cx="1854164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964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Kalman</a:t>
            </a:r>
            <a:endParaRPr lang="en-US" sz="1600" dirty="0"/>
          </a:p>
        </p:txBody>
      </p:sp>
      <p:sp>
        <p:nvSpPr>
          <p:cNvPr id="60" name="Text 58"/>
          <p:cNvSpPr/>
          <p:nvPr/>
        </p:nvSpPr>
        <p:spPr>
          <a:xfrm>
            <a:off x="5795969" y="3690835"/>
            <a:ext cx="1854164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964" b="1" dirty="0">
                <a:solidFill>
                  <a:srgbClr val="1F2A28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1.97</a:t>
            </a:r>
            <a:endParaRPr lang="en-US" sz="1600" dirty="0"/>
          </a:p>
        </p:txBody>
      </p:sp>
      <p:sp>
        <p:nvSpPr>
          <p:cNvPr id="61" name="Text 59"/>
          <p:cNvSpPr/>
          <p:nvPr/>
        </p:nvSpPr>
        <p:spPr>
          <a:xfrm>
            <a:off x="5800342" y="3865756"/>
            <a:ext cx="1845418" cy="1399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826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Mean Error</a:t>
            </a:r>
            <a:endParaRPr lang="en-US" sz="1600" dirty="0"/>
          </a:p>
        </p:txBody>
      </p:sp>
      <p:sp>
        <p:nvSpPr>
          <p:cNvPr id="62" name="Shape 60"/>
          <p:cNvSpPr/>
          <p:nvPr/>
        </p:nvSpPr>
        <p:spPr>
          <a:xfrm>
            <a:off x="7761098" y="3410961"/>
            <a:ext cx="1932878" cy="682192"/>
          </a:xfrm>
          <a:custGeom>
            <a:avLst/>
            <a:gdLst/>
            <a:ahLst/>
            <a:cxnLst/>
            <a:rect l="l" t="t" r="r" b="b"/>
            <a:pathLst>
              <a:path w="1932878" h="682192">
                <a:moveTo>
                  <a:pt x="34983" y="0"/>
                </a:moveTo>
                <a:lnTo>
                  <a:pt x="1897895" y="0"/>
                </a:lnTo>
                <a:cubicBezTo>
                  <a:pt x="1917216" y="0"/>
                  <a:pt x="1932878" y="15662"/>
                  <a:pt x="1932878" y="34983"/>
                </a:cubicBezTo>
                <a:lnTo>
                  <a:pt x="1932878" y="647209"/>
                </a:lnTo>
                <a:cubicBezTo>
                  <a:pt x="1932878" y="666530"/>
                  <a:pt x="1917216" y="682192"/>
                  <a:pt x="1897895" y="682192"/>
                </a:cubicBezTo>
                <a:lnTo>
                  <a:pt x="34983" y="682192"/>
                </a:lnTo>
                <a:cubicBezTo>
                  <a:pt x="15662" y="682192"/>
                  <a:pt x="0" y="666530"/>
                  <a:pt x="0" y="647209"/>
                </a:cubicBezTo>
                <a:lnTo>
                  <a:pt x="0" y="34983"/>
                </a:lnTo>
                <a:cubicBezTo>
                  <a:pt x="0" y="15675"/>
                  <a:pt x="15675" y="0"/>
                  <a:pt x="34983" y="0"/>
                </a:cubicBezTo>
                <a:close/>
              </a:path>
            </a:pathLst>
          </a:custGeom>
          <a:solidFill>
            <a:srgbClr val="5F6F6B">
              <a:alpha val="5098"/>
            </a:srgbClr>
          </a:solidFill>
          <a:ln/>
        </p:spPr>
      </p:sp>
      <p:sp>
        <p:nvSpPr>
          <p:cNvPr id="63" name="Text 61"/>
          <p:cNvSpPr/>
          <p:nvPr/>
        </p:nvSpPr>
        <p:spPr>
          <a:xfrm>
            <a:off x="7800456" y="3480930"/>
            <a:ext cx="1854164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964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HMM</a:t>
            </a:r>
            <a:endParaRPr lang="en-US" sz="1600" dirty="0"/>
          </a:p>
        </p:txBody>
      </p:sp>
      <p:sp>
        <p:nvSpPr>
          <p:cNvPr id="64" name="Text 62"/>
          <p:cNvSpPr/>
          <p:nvPr/>
        </p:nvSpPr>
        <p:spPr>
          <a:xfrm>
            <a:off x="7800456" y="3690835"/>
            <a:ext cx="1854164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964" b="1" dirty="0">
                <a:solidFill>
                  <a:srgbClr val="1F2A28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5.88</a:t>
            </a:r>
            <a:endParaRPr lang="en-US" sz="1600" dirty="0"/>
          </a:p>
        </p:txBody>
      </p:sp>
      <p:sp>
        <p:nvSpPr>
          <p:cNvPr id="65" name="Text 63"/>
          <p:cNvSpPr/>
          <p:nvPr/>
        </p:nvSpPr>
        <p:spPr>
          <a:xfrm>
            <a:off x="7804829" y="3865756"/>
            <a:ext cx="1845418" cy="1399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826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Mean Error</a:t>
            </a:r>
            <a:endParaRPr lang="en-US" sz="1600" dirty="0"/>
          </a:p>
        </p:txBody>
      </p:sp>
      <p:sp>
        <p:nvSpPr>
          <p:cNvPr id="66" name="Shape 64"/>
          <p:cNvSpPr/>
          <p:nvPr/>
        </p:nvSpPr>
        <p:spPr>
          <a:xfrm>
            <a:off x="9770026" y="3415334"/>
            <a:ext cx="1924132" cy="673446"/>
          </a:xfrm>
          <a:custGeom>
            <a:avLst/>
            <a:gdLst/>
            <a:ahLst/>
            <a:cxnLst/>
            <a:rect l="l" t="t" r="r" b="b"/>
            <a:pathLst>
              <a:path w="1924132" h="673446">
                <a:moveTo>
                  <a:pt x="34986" y="0"/>
                </a:moveTo>
                <a:lnTo>
                  <a:pt x="1889146" y="0"/>
                </a:lnTo>
                <a:cubicBezTo>
                  <a:pt x="1908468" y="0"/>
                  <a:pt x="1924132" y="15664"/>
                  <a:pt x="1924132" y="34986"/>
                </a:cubicBezTo>
                <a:lnTo>
                  <a:pt x="1924132" y="638461"/>
                </a:lnTo>
                <a:cubicBezTo>
                  <a:pt x="1924132" y="657783"/>
                  <a:pt x="1908468" y="673446"/>
                  <a:pt x="1889146" y="673446"/>
                </a:cubicBezTo>
                <a:lnTo>
                  <a:pt x="34986" y="673446"/>
                </a:lnTo>
                <a:cubicBezTo>
                  <a:pt x="15664" y="673446"/>
                  <a:pt x="0" y="657783"/>
                  <a:pt x="0" y="638461"/>
                </a:cubicBezTo>
                <a:lnTo>
                  <a:pt x="0" y="34986"/>
                </a:lnTo>
                <a:cubicBezTo>
                  <a:pt x="0" y="15664"/>
                  <a:pt x="15664" y="0"/>
                  <a:pt x="34986" y="0"/>
                </a:cubicBezTo>
                <a:close/>
              </a:path>
            </a:pathLst>
          </a:custGeom>
          <a:solidFill>
            <a:srgbClr val="4C8A7A">
              <a:alpha val="10196"/>
            </a:srgbClr>
          </a:solidFill>
          <a:ln w="12700">
            <a:solidFill>
              <a:srgbClr val="4C8A7A"/>
            </a:solidFill>
            <a:prstDash val="solid"/>
          </a:ln>
        </p:spPr>
      </p:sp>
      <p:sp>
        <p:nvSpPr>
          <p:cNvPr id="67" name="Text 65"/>
          <p:cNvSpPr/>
          <p:nvPr/>
        </p:nvSpPr>
        <p:spPr>
          <a:xfrm>
            <a:off x="9813756" y="3489676"/>
            <a:ext cx="1836671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964" dirty="0">
                <a:solidFill>
                  <a:srgbClr val="4C8A7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NashMark</a:t>
            </a:r>
            <a:endParaRPr lang="en-US" sz="1600" dirty="0"/>
          </a:p>
        </p:txBody>
      </p:sp>
      <p:sp>
        <p:nvSpPr>
          <p:cNvPr id="68" name="Text 66"/>
          <p:cNvSpPr/>
          <p:nvPr/>
        </p:nvSpPr>
        <p:spPr>
          <a:xfrm>
            <a:off x="9813756" y="3699581"/>
            <a:ext cx="1836671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964" b="1" dirty="0">
                <a:solidFill>
                  <a:srgbClr val="4C8A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1.84</a:t>
            </a:r>
            <a:endParaRPr lang="en-US" sz="1600" dirty="0"/>
          </a:p>
        </p:txBody>
      </p:sp>
      <p:sp>
        <p:nvSpPr>
          <p:cNvPr id="69" name="Text 67"/>
          <p:cNvSpPr/>
          <p:nvPr/>
        </p:nvSpPr>
        <p:spPr>
          <a:xfrm>
            <a:off x="9818129" y="3874502"/>
            <a:ext cx="1827925" cy="1399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826" dirty="0">
                <a:solidFill>
                  <a:srgbClr val="4C8A7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Mean Error ✓</a:t>
            </a:r>
            <a:endParaRPr lang="en-US" sz="1600" dirty="0"/>
          </a:p>
        </p:txBody>
      </p:sp>
      <p:sp>
        <p:nvSpPr>
          <p:cNvPr id="70" name="Shape 68"/>
          <p:cNvSpPr/>
          <p:nvPr/>
        </p:nvSpPr>
        <p:spPr>
          <a:xfrm>
            <a:off x="5756612" y="4163122"/>
            <a:ext cx="5947317" cy="314858"/>
          </a:xfrm>
          <a:custGeom>
            <a:avLst/>
            <a:gdLst/>
            <a:ahLst/>
            <a:cxnLst/>
            <a:rect l="l" t="t" r="r" b="b"/>
            <a:pathLst>
              <a:path w="5947317" h="314858">
                <a:moveTo>
                  <a:pt x="34984" y="0"/>
                </a:moveTo>
                <a:lnTo>
                  <a:pt x="5912333" y="0"/>
                </a:lnTo>
                <a:cubicBezTo>
                  <a:pt x="5931654" y="0"/>
                  <a:pt x="5947317" y="15663"/>
                  <a:pt x="5947317" y="34984"/>
                </a:cubicBezTo>
                <a:lnTo>
                  <a:pt x="5947317" y="279874"/>
                </a:lnTo>
                <a:cubicBezTo>
                  <a:pt x="5947317" y="299195"/>
                  <a:pt x="5931654" y="314858"/>
                  <a:pt x="5912333" y="314858"/>
                </a:cubicBezTo>
                <a:lnTo>
                  <a:pt x="34984" y="314858"/>
                </a:lnTo>
                <a:cubicBezTo>
                  <a:pt x="15663" y="314858"/>
                  <a:pt x="0" y="299195"/>
                  <a:pt x="0" y="279874"/>
                </a:cubicBezTo>
                <a:lnTo>
                  <a:pt x="0" y="34984"/>
                </a:lnTo>
                <a:cubicBezTo>
                  <a:pt x="0" y="15676"/>
                  <a:pt x="15676" y="0"/>
                  <a:pt x="34984" y="0"/>
                </a:cubicBezTo>
                <a:close/>
              </a:path>
            </a:pathLst>
          </a:custGeom>
          <a:solidFill>
            <a:srgbClr val="4C8A7A">
              <a:alpha val="5098"/>
            </a:srgbClr>
          </a:solidFill>
          <a:ln/>
        </p:spPr>
      </p:sp>
      <p:sp>
        <p:nvSpPr>
          <p:cNvPr id="71" name="Text 69"/>
          <p:cNvSpPr/>
          <p:nvPr/>
        </p:nvSpPr>
        <p:spPr>
          <a:xfrm>
            <a:off x="5826581" y="4233090"/>
            <a:ext cx="5868603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64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100% continuity</a:t>
            </a:r>
            <a:pPr>
              <a:lnSpc>
                <a:spcPct val="120000"/>
              </a:lnSpc>
            </a:pPr>
            <a:r>
              <a:rPr lang="en-US" sz="964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| 100% restoration efficiency</a:t>
            </a:r>
            <a:endParaRPr lang="en-US" sz="1600" dirty="0"/>
          </a:p>
        </p:txBody>
      </p:sp>
      <p:sp>
        <p:nvSpPr>
          <p:cNvPr id="72" name="Text 70"/>
          <p:cNvSpPr/>
          <p:nvPr/>
        </p:nvSpPr>
        <p:spPr>
          <a:xfrm>
            <a:off x="5756612" y="4600425"/>
            <a:ext cx="1495575" cy="2099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02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GNSS Dropout / Tunnel</a:t>
            </a:r>
            <a:endParaRPr lang="en-US" sz="1600" dirty="0"/>
          </a:p>
        </p:txBody>
      </p:sp>
      <p:sp>
        <p:nvSpPr>
          <p:cNvPr id="73" name="Shape 71"/>
          <p:cNvSpPr/>
          <p:nvPr/>
        </p:nvSpPr>
        <p:spPr>
          <a:xfrm>
            <a:off x="11143157" y="4582933"/>
            <a:ext cx="559747" cy="244890"/>
          </a:xfrm>
          <a:custGeom>
            <a:avLst/>
            <a:gdLst/>
            <a:ahLst/>
            <a:cxnLst/>
            <a:rect l="l" t="t" r="r" b="b"/>
            <a:pathLst>
              <a:path w="559747" h="244890">
                <a:moveTo>
                  <a:pt x="122445" y="0"/>
                </a:moveTo>
                <a:lnTo>
                  <a:pt x="437303" y="0"/>
                </a:lnTo>
                <a:cubicBezTo>
                  <a:pt x="504882" y="0"/>
                  <a:pt x="559747" y="54866"/>
                  <a:pt x="559747" y="122445"/>
                </a:cubicBezTo>
                <a:lnTo>
                  <a:pt x="559747" y="122445"/>
                </a:lnTo>
                <a:cubicBezTo>
                  <a:pt x="559747" y="190024"/>
                  <a:pt x="504882" y="244890"/>
                  <a:pt x="437303" y="244890"/>
                </a:cubicBezTo>
                <a:lnTo>
                  <a:pt x="122445" y="244890"/>
                </a:lnTo>
                <a:cubicBezTo>
                  <a:pt x="54866" y="244890"/>
                  <a:pt x="0" y="190024"/>
                  <a:pt x="0" y="122445"/>
                </a:cubicBezTo>
                <a:lnTo>
                  <a:pt x="0" y="122445"/>
                </a:lnTo>
                <a:cubicBezTo>
                  <a:pt x="0" y="54866"/>
                  <a:pt x="54866" y="0"/>
                  <a:pt x="122445" y="0"/>
                </a:cubicBezTo>
                <a:close/>
              </a:path>
            </a:pathLst>
          </a:custGeom>
          <a:solidFill>
            <a:srgbClr val="8FB7AC"/>
          </a:solidFill>
          <a:ln/>
        </p:spPr>
      </p:sp>
      <p:sp>
        <p:nvSpPr>
          <p:cNvPr id="74" name="Text 72"/>
          <p:cNvSpPr/>
          <p:nvPr/>
        </p:nvSpPr>
        <p:spPr>
          <a:xfrm>
            <a:off x="11143157" y="4582933"/>
            <a:ext cx="620970" cy="244890"/>
          </a:xfrm>
          <a:prstGeom prst="rect">
            <a:avLst/>
          </a:prstGeom>
          <a:noFill/>
          <a:ln/>
        </p:spPr>
        <p:txBody>
          <a:bodyPr wrap="square" lIns="104953" tIns="34984" rIns="104953" bIns="34984" rtlCol="0" anchor="ctr"/>
          <a:lstStyle/>
          <a:p>
            <a:pPr>
              <a:lnSpc>
                <a:spcPct val="120000"/>
              </a:lnSpc>
            </a:pPr>
            <a:r>
              <a:rPr lang="en-US" sz="964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Strong</a:t>
            </a:r>
            <a:endParaRPr lang="en-US" sz="1600" dirty="0"/>
          </a:p>
        </p:txBody>
      </p:sp>
      <p:sp>
        <p:nvSpPr>
          <p:cNvPr id="75" name="Shape 73"/>
          <p:cNvSpPr/>
          <p:nvPr/>
        </p:nvSpPr>
        <p:spPr>
          <a:xfrm>
            <a:off x="5756612" y="4897791"/>
            <a:ext cx="1932878" cy="682192"/>
          </a:xfrm>
          <a:custGeom>
            <a:avLst/>
            <a:gdLst/>
            <a:ahLst/>
            <a:cxnLst/>
            <a:rect l="l" t="t" r="r" b="b"/>
            <a:pathLst>
              <a:path w="1932878" h="682192">
                <a:moveTo>
                  <a:pt x="34983" y="0"/>
                </a:moveTo>
                <a:lnTo>
                  <a:pt x="1897895" y="0"/>
                </a:lnTo>
                <a:cubicBezTo>
                  <a:pt x="1917216" y="0"/>
                  <a:pt x="1932878" y="15662"/>
                  <a:pt x="1932878" y="34983"/>
                </a:cubicBezTo>
                <a:lnTo>
                  <a:pt x="1932878" y="647209"/>
                </a:lnTo>
                <a:cubicBezTo>
                  <a:pt x="1932878" y="666530"/>
                  <a:pt x="1917216" y="682192"/>
                  <a:pt x="1897895" y="682192"/>
                </a:cubicBezTo>
                <a:lnTo>
                  <a:pt x="34983" y="682192"/>
                </a:lnTo>
                <a:cubicBezTo>
                  <a:pt x="15662" y="682192"/>
                  <a:pt x="0" y="666530"/>
                  <a:pt x="0" y="647209"/>
                </a:cubicBezTo>
                <a:lnTo>
                  <a:pt x="0" y="34983"/>
                </a:lnTo>
                <a:cubicBezTo>
                  <a:pt x="0" y="15675"/>
                  <a:pt x="15675" y="0"/>
                  <a:pt x="34983" y="0"/>
                </a:cubicBezTo>
                <a:close/>
              </a:path>
            </a:pathLst>
          </a:custGeom>
          <a:solidFill>
            <a:srgbClr val="5F6F6B">
              <a:alpha val="5098"/>
            </a:srgbClr>
          </a:solidFill>
          <a:ln/>
        </p:spPr>
      </p:sp>
      <p:sp>
        <p:nvSpPr>
          <p:cNvPr id="76" name="Text 74"/>
          <p:cNvSpPr/>
          <p:nvPr/>
        </p:nvSpPr>
        <p:spPr>
          <a:xfrm>
            <a:off x="5795969" y="4967759"/>
            <a:ext cx="1854164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964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Kalman</a:t>
            </a:r>
            <a:endParaRPr lang="en-US" sz="1600" dirty="0"/>
          </a:p>
        </p:txBody>
      </p:sp>
      <p:sp>
        <p:nvSpPr>
          <p:cNvPr id="77" name="Text 75"/>
          <p:cNvSpPr/>
          <p:nvPr/>
        </p:nvSpPr>
        <p:spPr>
          <a:xfrm>
            <a:off x="5795969" y="5177664"/>
            <a:ext cx="1854164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964" b="1" dirty="0">
                <a:solidFill>
                  <a:srgbClr val="1F2A28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1.60</a:t>
            </a:r>
            <a:endParaRPr lang="en-US" sz="1600" dirty="0"/>
          </a:p>
        </p:txBody>
      </p:sp>
      <p:sp>
        <p:nvSpPr>
          <p:cNvPr id="78" name="Text 76"/>
          <p:cNvSpPr/>
          <p:nvPr/>
        </p:nvSpPr>
        <p:spPr>
          <a:xfrm>
            <a:off x="5800342" y="5352585"/>
            <a:ext cx="1845418" cy="1399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826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Mean Error</a:t>
            </a:r>
            <a:endParaRPr lang="en-US" sz="1600" dirty="0"/>
          </a:p>
        </p:txBody>
      </p:sp>
      <p:sp>
        <p:nvSpPr>
          <p:cNvPr id="79" name="Shape 77"/>
          <p:cNvSpPr/>
          <p:nvPr/>
        </p:nvSpPr>
        <p:spPr>
          <a:xfrm>
            <a:off x="7761098" y="4897791"/>
            <a:ext cx="1932878" cy="682192"/>
          </a:xfrm>
          <a:custGeom>
            <a:avLst/>
            <a:gdLst/>
            <a:ahLst/>
            <a:cxnLst/>
            <a:rect l="l" t="t" r="r" b="b"/>
            <a:pathLst>
              <a:path w="1932878" h="682192">
                <a:moveTo>
                  <a:pt x="34983" y="0"/>
                </a:moveTo>
                <a:lnTo>
                  <a:pt x="1897895" y="0"/>
                </a:lnTo>
                <a:cubicBezTo>
                  <a:pt x="1917216" y="0"/>
                  <a:pt x="1932878" y="15662"/>
                  <a:pt x="1932878" y="34983"/>
                </a:cubicBezTo>
                <a:lnTo>
                  <a:pt x="1932878" y="647209"/>
                </a:lnTo>
                <a:cubicBezTo>
                  <a:pt x="1932878" y="666530"/>
                  <a:pt x="1917216" y="682192"/>
                  <a:pt x="1897895" y="682192"/>
                </a:cubicBezTo>
                <a:lnTo>
                  <a:pt x="34983" y="682192"/>
                </a:lnTo>
                <a:cubicBezTo>
                  <a:pt x="15662" y="682192"/>
                  <a:pt x="0" y="666530"/>
                  <a:pt x="0" y="647209"/>
                </a:cubicBezTo>
                <a:lnTo>
                  <a:pt x="0" y="34983"/>
                </a:lnTo>
                <a:cubicBezTo>
                  <a:pt x="0" y="15675"/>
                  <a:pt x="15675" y="0"/>
                  <a:pt x="34983" y="0"/>
                </a:cubicBezTo>
                <a:close/>
              </a:path>
            </a:pathLst>
          </a:custGeom>
          <a:solidFill>
            <a:srgbClr val="5F6F6B">
              <a:alpha val="5098"/>
            </a:srgbClr>
          </a:solidFill>
          <a:ln/>
        </p:spPr>
      </p:sp>
      <p:sp>
        <p:nvSpPr>
          <p:cNvPr id="80" name="Text 78"/>
          <p:cNvSpPr/>
          <p:nvPr/>
        </p:nvSpPr>
        <p:spPr>
          <a:xfrm>
            <a:off x="7800456" y="4967759"/>
            <a:ext cx="1854164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964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HMM</a:t>
            </a:r>
            <a:endParaRPr lang="en-US" sz="1600" dirty="0"/>
          </a:p>
        </p:txBody>
      </p:sp>
      <p:sp>
        <p:nvSpPr>
          <p:cNvPr id="81" name="Text 79"/>
          <p:cNvSpPr/>
          <p:nvPr/>
        </p:nvSpPr>
        <p:spPr>
          <a:xfrm>
            <a:off x="7800456" y="5177664"/>
            <a:ext cx="1854164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964" b="1" dirty="0">
                <a:solidFill>
                  <a:srgbClr val="1F2A28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7.85</a:t>
            </a:r>
            <a:endParaRPr lang="en-US" sz="1600" dirty="0"/>
          </a:p>
        </p:txBody>
      </p:sp>
      <p:sp>
        <p:nvSpPr>
          <p:cNvPr id="82" name="Text 80"/>
          <p:cNvSpPr/>
          <p:nvPr/>
        </p:nvSpPr>
        <p:spPr>
          <a:xfrm>
            <a:off x="7804829" y="5352585"/>
            <a:ext cx="1845418" cy="1399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826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Mean Error</a:t>
            </a:r>
            <a:endParaRPr lang="en-US" sz="1600" dirty="0"/>
          </a:p>
        </p:txBody>
      </p:sp>
      <p:sp>
        <p:nvSpPr>
          <p:cNvPr id="83" name="Shape 81"/>
          <p:cNvSpPr/>
          <p:nvPr/>
        </p:nvSpPr>
        <p:spPr>
          <a:xfrm>
            <a:off x="9770026" y="4902164"/>
            <a:ext cx="1924132" cy="673446"/>
          </a:xfrm>
          <a:custGeom>
            <a:avLst/>
            <a:gdLst/>
            <a:ahLst/>
            <a:cxnLst/>
            <a:rect l="l" t="t" r="r" b="b"/>
            <a:pathLst>
              <a:path w="1924132" h="673446">
                <a:moveTo>
                  <a:pt x="34986" y="0"/>
                </a:moveTo>
                <a:lnTo>
                  <a:pt x="1889146" y="0"/>
                </a:lnTo>
                <a:cubicBezTo>
                  <a:pt x="1908468" y="0"/>
                  <a:pt x="1924132" y="15664"/>
                  <a:pt x="1924132" y="34986"/>
                </a:cubicBezTo>
                <a:lnTo>
                  <a:pt x="1924132" y="638461"/>
                </a:lnTo>
                <a:cubicBezTo>
                  <a:pt x="1924132" y="657783"/>
                  <a:pt x="1908468" y="673446"/>
                  <a:pt x="1889146" y="673446"/>
                </a:cubicBezTo>
                <a:lnTo>
                  <a:pt x="34986" y="673446"/>
                </a:lnTo>
                <a:cubicBezTo>
                  <a:pt x="15664" y="673446"/>
                  <a:pt x="0" y="657783"/>
                  <a:pt x="0" y="638461"/>
                </a:cubicBezTo>
                <a:lnTo>
                  <a:pt x="0" y="34986"/>
                </a:lnTo>
                <a:cubicBezTo>
                  <a:pt x="0" y="15664"/>
                  <a:pt x="15664" y="0"/>
                  <a:pt x="34986" y="0"/>
                </a:cubicBezTo>
                <a:close/>
              </a:path>
            </a:pathLst>
          </a:custGeom>
          <a:solidFill>
            <a:srgbClr val="4C8A7A">
              <a:alpha val="10196"/>
            </a:srgbClr>
          </a:solidFill>
          <a:ln w="12700">
            <a:solidFill>
              <a:srgbClr val="4C8A7A"/>
            </a:solidFill>
            <a:prstDash val="solid"/>
          </a:ln>
        </p:spPr>
      </p:sp>
      <p:sp>
        <p:nvSpPr>
          <p:cNvPr id="84" name="Text 82"/>
          <p:cNvSpPr/>
          <p:nvPr/>
        </p:nvSpPr>
        <p:spPr>
          <a:xfrm>
            <a:off x="9813756" y="4976505"/>
            <a:ext cx="1836671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964" dirty="0">
                <a:solidFill>
                  <a:srgbClr val="4C8A7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NashMark</a:t>
            </a:r>
            <a:endParaRPr lang="en-US" sz="1600" dirty="0"/>
          </a:p>
        </p:txBody>
      </p:sp>
      <p:sp>
        <p:nvSpPr>
          <p:cNvPr id="85" name="Text 83"/>
          <p:cNvSpPr/>
          <p:nvPr/>
        </p:nvSpPr>
        <p:spPr>
          <a:xfrm>
            <a:off x="9813756" y="5186410"/>
            <a:ext cx="1836671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964" b="1" dirty="0">
                <a:solidFill>
                  <a:srgbClr val="4C8A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2.56</a:t>
            </a:r>
            <a:endParaRPr lang="en-US" sz="1600" dirty="0"/>
          </a:p>
        </p:txBody>
      </p:sp>
      <p:sp>
        <p:nvSpPr>
          <p:cNvPr id="86" name="Text 84"/>
          <p:cNvSpPr/>
          <p:nvPr/>
        </p:nvSpPr>
        <p:spPr>
          <a:xfrm>
            <a:off x="9818129" y="5361331"/>
            <a:ext cx="1827925" cy="1399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826" dirty="0">
                <a:solidFill>
                  <a:srgbClr val="4C8A7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Mean Error</a:t>
            </a:r>
            <a:endParaRPr lang="en-US" sz="1600" dirty="0"/>
          </a:p>
        </p:txBody>
      </p:sp>
      <p:sp>
        <p:nvSpPr>
          <p:cNvPr id="87" name="Shape 85"/>
          <p:cNvSpPr/>
          <p:nvPr/>
        </p:nvSpPr>
        <p:spPr>
          <a:xfrm>
            <a:off x="5756612" y="5649951"/>
            <a:ext cx="5947317" cy="314858"/>
          </a:xfrm>
          <a:custGeom>
            <a:avLst/>
            <a:gdLst/>
            <a:ahLst/>
            <a:cxnLst/>
            <a:rect l="l" t="t" r="r" b="b"/>
            <a:pathLst>
              <a:path w="5947317" h="314858">
                <a:moveTo>
                  <a:pt x="34984" y="0"/>
                </a:moveTo>
                <a:lnTo>
                  <a:pt x="5912333" y="0"/>
                </a:lnTo>
                <a:cubicBezTo>
                  <a:pt x="5931654" y="0"/>
                  <a:pt x="5947317" y="15663"/>
                  <a:pt x="5947317" y="34984"/>
                </a:cubicBezTo>
                <a:lnTo>
                  <a:pt x="5947317" y="279874"/>
                </a:lnTo>
                <a:cubicBezTo>
                  <a:pt x="5947317" y="299195"/>
                  <a:pt x="5931654" y="314858"/>
                  <a:pt x="5912333" y="314858"/>
                </a:cubicBezTo>
                <a:lnTo>
                  <a:pt x="34984" y="314858"/>
                </a:lnTo>
                <a:cubicBezTo>
                  <a:pt x="15663" y="314858"/>
                  <a:pt x="0" y="299195"/>
                  <a:pt x="0" y="279874"/>
                </a:cubicBezTo>
                <a:lnTo>
                  <a:pt x="0" y="34984"/>
                </a:lnTo>
                <a:cubicBezTo>
                  <a:pt x="0" y="15676"/>
                  <a:pt x="15676" y="0"/>
                  <a:pt x="34984" y="0"/>
                </a:cubicBezTo>
                <a:close/>
              </a:path>
            </a:pathLst>
          </a:custGeom>
          <a:solidFill>
            <a:srgbClr val="4C8A7A">
              <a:alpha val="5098"/>
            </a:srgbClr>
          </a:solidFill>
          <a:ln/>
        </p:spPr>
      </p:sp>
      <p:sp>
        <p:nvSpPr>
          <p:cNvPr id="88" name="Text 86"/>
          <p:cNvSpPr/>
          <p:nvPr/>
        </p:nvSpPr>
        <p:spPr>
          <a:xfrm>
            <a:off x="5826581" y="5719920"/>
            <a:ext cx="5868603" cy="1749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64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98.5% continuity</a:t>
            </a:r>
            <a:pPr>
              <a:lnSpc>
                <a:spcPct val="120000"/>
              </a:lnSpc>
            </a:pPr>
            <a:r>
              <a:rPr lang="en-US" sz="964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| 0% false branch rate</a:t>
            </a:r>
            <a:endParaRPr lang="en-US" sz="1600" dirty="0"/>
          </a:p>
        </p:txBody>
      </p:sp>
      <p:sp>
        <p:nvSpPr>
          <p:cNvPr id="89" name="Shape 87"/>
          <p:cNvSpPr/>
          <p:nvPr/>
        </p:nvSpPr>
        <p:spPr>
          <a:xfrm>
            <a:off x="5621048" y="6214072"/>
            <a:ext cx="6218445" cy="638462"/>
          </a:xfrm>
          <a:custGeom>
            <a:avLst/>
            <a:gdLst/>
            <a:ahLst/>
            <a:cxnLst/>
            <a:rect l="l" t="t" r="r" b="b"/>
            <a:pathLst>
              <a:path w="6218445" h="638462">
                <a:moveTo>
                  <a:pt x="69969" y="0"/>
                </a:moveTo>
                <a:lnTo>
                  <a:pt x="6148476" y="0"/>
                </a:lnTo>
                <a:cubicBezTo>
                  <a:pt x="6187119" y="0"/>
                  <a:pt x="6218445" y="31326"/>
                  <a:pt x="6218445" y="69969"/>
                </a:cubicBezTo>
                <a:lnTo>
                  <a:pt x="6218445" y="568493"/>
                </a:lnTo>
                <a:cubicBezTo>
                  <a:pt x="6218445" y="607136"/>
                  <a:pt x="6187119" y="638462"/>
                  <a:pt x="6148476" y="638462"/>
                </a:cubicBezTo>
                <a:lnTo>
                  <a:pt x="69969" y="638462"/>
                </a:lnTo>
                <a:cubicBezTo>
                  <a:pt x="31352" y="638462"/>
                  <a:pt x="0" y="607110"/>
                  <a:pt x="0" y="568493"/>
                </a:cubicBezTo>
                <a:lnTo>
                  <a:pt x="0" y="69969"/>
                </a:lnTo>
                <a:cubicBezTo>
                  <a:pt x="0" y="31352"/>
                  <a:pt x="31352" y="0"/>
                  <a:pt x="69969" y="0"/>
                </a:cubicBezTo>
                <a:close/>
              </a:path>
            </a:pathLst>
          </a:custGeom>
          <a:solidFill>
            <a:srgbClr val="8FB7AC">
              <a:alpha val="10196"/>
            </a:srgbClr>
          </a:solidFill>
          <a:ln w="12700">
            <a:solidFill>
              <a:srgbClr val="8FB7AC">
                <a:alpha val="30196"/>
              </a:srgbClr>
            </a:solidFill>
            <a:prstDash val="solid"/>
          </a:ln>
        </p:spPr>
      </p:sp>
      <p:sp>
        <p:nvSpPr>
          <p:cNvPr id="90" name="Shape 88"/>
          <p:cNvSpPr/>
          <p:nvPr/>
        </p:nvSpPr>
        <p:spPr>
          <a:xfrm>
            <a:off x="5747866" y="6354009"/>
            <a:ext cx="139937" cy="139937"/>
          </a:xfrm>
          <a:custGeom>
            <a:avLst/>
            <a:gdLst/>
            <a:ahLst/>
            <a:cxnLst/>
            <a:rect l="l" t="t" r="r" b="b"/>
            <a:pathLst>
              <a:path w="139937" h="139937">
                <a:moveTo>
                  <a:pt x="69968" y="139937"/>
                </a:moveTo>
                <a:cubicBezTo>
                  <a:pt x="108585" y="139937"/>
                  <a:pt x="139937" y="108585"/>
                  <a:pt x="139937" y="69968"/>
                </a:cubicBezTo>
                <a:cubicBezTo>
                  <a:pt x="139937" y="31352"/>
                  <a:pt x="108585" y="0"/>
                  <a:pt x="69968" y="0"/>
                </a:cubicBezTo>
                <a:cubicBezTo>
                  <a:pt x="31352" y="0"/>
                  <a:pt x="0" y="31352"/>
                  <a:pt x="0" y="69968"/>
                </a:cubicBezTo>
                <a:cubicBezTo>
                  <a:pt x="0" y="108585"/>
                  <a:pt x="31352" y="139937"/>
                  <a:pt x="69968" y="139937"/>
                </a:cubicBezTo>
                <a:close/>
                <a:moveTo>
                  <a:pt x="61222" y="43730"/>
                </a:moveTo>
                <a:cubicBezTo>
                  <a:pt x="61222" y="38903"/>
                  <a:pt x="65141" y="34984"/>
                  <a:pt x="69968" y="34984"/>
                </a:cubicBezTo>
                <a:cubicBezTo>
                  <a:pt x="74796" y="34984"/>
                  <a:pt x="78714" y="38903"/>
                  <a:pt x="78714" y="43730"/>
                </a:cubicBezTo>
                <a:cubicBezTo>
                  <a:pt x="78714" y="48557"/>
                  <a:pt x="74796" y="52476"/>
                  <a:pt x="69968" y="52476"/>
                </a:cubicBezTo>
                <a:cubicBezTo>
                  <a:pt x="65141" y="52476"/>
                  <a:pt x="61222" y="48557"/>
                  <a:pt x="61222" y="43730"/>
                </a:cubicBezTo>
                <a:close/>
                <a:moveTo>
                  <a:pt x="59036" y="61222"/>
                </a:moveTo>
                <a:lnTo>
                  <a:pt x="72155" y="61222"/>
                </a:lnTo>
                <a:cubicBezTo>
                  <a:pt x="75790" y="61222"/>
                  <a:pt x="78714" y="64147"/>
                  <a:pt x="78714" y="67782"/>
                </a:cubicBezTo>
                <a:lnTo>
                  <a:pt x="78714" y="91834"/>
                </a:lnTo>
                <a:lnTo>
                  <a:pt x="80901" y="91834"/>
                </a:lnTo>
                <a:cubicBezTo>
                  <a:pt x="84536" y="91834"/>
                  <a:pt x="87461" y="94758"/>
                  <a:pt x="87461" y="98393"/>
                </a:cubicBezTo>
                <a:cubicBezTo>
                  <a:pt x="87461" y="102028"/>
                  <a:pt x="84536" y="104953"/>
                  <a:pt x="80901" y="104953"/>
                </a:cubicBezTo>
                <a:lnTo>
                  <a:pt x="59036" y="104953"/>
                </a:lnTo>
                <a:cubicBezTo>
                  <a:pt x="55401" y="104953"/>
                  <a:pt x="52476" y="102028"/>
                  <a:pt x="52476" y="98393"/>
                </a:cubicBezTo>
                <a:cubicBezTo>
                  <a:pt x="52476" y="94758"/>
                  <a:pt x="55401" y="91834"/>
                  <a:pt x="59036" y="91834"/>
                </a:cubicBezTo>
                <a:lnTo>
                  <a:pt x="65595" y="91834"/>
                </a:lnTo>
                <a:lnTo>
                  <a:pt x="65595" y="74341"/>
                </a:lnTo>
                <a:lnTo>
                  <a:pt x="59036" y="74341"/>
                </a:lnTo>
                <a:cubicBezTo>
                  <a:pt x="55401" y="74341"/>
                  <a:pt x="52476" y="71417"/>
                  <a:pt x="52476" y="67782"/>
                </a:cubicBezTo>
                <a:cubicBezTo>
                  <a:pt x="52476" y="64147"/>
                  <a:pt x="55401" y="61222"/>
                  <a:pt x="59036" y="61222"/>
                </a:cubicBezTo>
                <a:close/>
              </a:path>
            </a:pathLst>
          </a:custGeom>
          <a:solidFill>
            <a:srgbClr val="4C8A7A"/>
          </a:solidFill>
          <a:ln/>
        </p:spPr>
      </p:sp>
      <p:sp>
        <p:nvSpPr>
          <p:cNvPr id="91" name="Text 89"/>
          <p:cNvSpPr/>
          <p:nvPr/>
        </p:nvSpPr>
        <p:spPr>
          <a:xfrm>
            <a:off x="5953480" y="6323397"/>
            <a:ext cx="5846656" cy="41981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02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Note:</a:t>
            </a:r>
            <a:pPr>
              <a:lnSpc>
                <a:spcPct val="130000"/>
              </a:lnSpc>
            </a:pPr>
            <a:r>
              <a:rPr lang="en-US" sz="1102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Kalman remains strongest in clean conditions. NashMark excels in degraded/ambiguous scenarios.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5F7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static.vecteezy.com/c8936cbb0b78ee5cb4fb52df670838e326c105ea.jpg">    </p:cNvPr>
          <p:cNvPicPr>
            <a:picLocks noChangeAspect="1"/>
          </p:cNvPicPr>
          <p:nvPr/>
        </p:nvPicPr>
        <p:blipFill>
          <a:blip r:embed="rId1">
            <a:alphaModFix amt="10000"/>
          </a:blip>
          <a:srcRect l="0" r="0" t="30112" b="30112"/>
          <a:stretch/>
        </p:blipFill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rotWithShape="1" flip="none">
            <a:gsLst>
              <a:gs pos="0">
                <a:srgbClr val="2F3E3B">
                  <a:alpha val="90000"/>
                </a:srgbClr>
              </a:gs>
              <a:gs pos="50000">
                <a:srgbClr val="4C8A7A">
                  <a:alpha val="80000"/>
                </a:srgbClr>
              </a:gs>
              <a:gs pos="100000">
                <a:srgbClr val="5F6F6B">
                  <a:alpha val="85000"/>
                </a:srgbClr>
              </a:gs>
            </a:gsLst>
            <a:lin ang="2700000" scaled="1"/>
          </a:gradFill>
          <a:ln/>
        </p:spPr>
      </p:sp>
      <p:sp>
        <p:nvSpPr>
          <p:cNvPr id="4" name="Text 1"/>
          <p:cNvSpPr/>
          <p:nvPr/>
        </p:nvSpPr>
        <p:spPr>
          <a:xfrm>
            <a:off x="238125" y="457200"/>
            <a:ext cx="1171575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4500" b="1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Conclusion &amp; Product Direction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5486400" y="1181100"/>
            <a:ext cx="1219200" cy="38100"/>
          </a:xfrm>
          <a:custGeom>
            <a:avLst/>
            <a:gdLst/>
            <a:ahLst/>
            <a:cxnLst/>
            <a:rect l="l" t="t" r="r" b="b"/>
            <a:pathLst>
              <a:path w="1219200" h="38100">
                <a:moveTo>
                  <a:pt x="0" y="0"/>
                </a:moveTo>
                <a:lnTo>
                  <a:pt x="1219200" y="0"/>
                </a:lnTo>
                <a:lnTo>
                  <a:pt x="12192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8FB7AC"/>
          </a:solidFill>
          <a:ln/>
        </p:spPr>
      </p:sp>
      <p:sp>
        <p:nvSpPr>
          <p:cNvPr id="6" name="Shape 3"/>
          <p:cNvSpPr/>
          <p:nvPr/>
        </p:nvSpPr>
        <p:spPr>
          <a:xfrm>
            <a:off x="609600" y="1524000"/>
            <a:ext cx="5372100" cy="1905000"/>
          </a:xfrm>
          <a:custGeom>
            <a:avLst/>
            <a:gdLst/>
            <a:ahLst/>
            <a:cxnLst/>
            <a:rect l="l" t="t" r="r" b="b"/>
            <a:pathLst>
              <a:path w="5372100" h="1905000">
                <a:moveTo>
                  <a:pt x="76200" y="0"/>
                </a:moveTo>
                <a:lnTo>
                  <a:pt x="5295900" y="0"/>
                </a:lnTo>
                <a:cubicBezTo>
                  <a:pt x="5337956" y="0"/>
                  <a:pt x="5372100" y="34144"/>
                  <a:pt x="5372100" y="76200"/>
                </a:cubicBezTo>
                <a:lnTo>
                  <a:pt x="5372100" y="1828800"/>
                </a:lnTo>
                <a:cubicBezTo>
                  <a:pt x="5372100" y="1870856"/>
                  <a:pt x="5337956" y="1905000"/>
                  <a:pt x="5295900" y="1905000"/>
                </a:cubicBezTo>
                <a:lnTo>
                  <a:pt x="76200" y="1905000"/>
                </a:lnTo>
                <a:cubicBezTo>
                  <a:pt x="34144" y="1905000"/>
                  <a:pt x="0" y="1870856"/>
                  <a:pt x="0" y="1828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7" name="Shape 4"/>
          <p:cNvSpPr/>
          <p:nvPr/>
        </p:nvSpPr>
        <p:spPr>
          <a:xfrm>
            <a:off x="838200" y="17526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0"/>
                </a:moveTo>
                <a:lnTo>
                  <a:pt x="228600" y="0"/>
                </a:lnTo>
                <a:cubicBezTo>
                  <a:pt x="354768" y="0"/>
                  <a:pt x="457200" y="102432"/>
                  <a:pt x="457200" y="228600"/>
                </a:cubicBezTo>
                <a:lnTo>
                  <a:pt x="457200" y="228600"/>
                </a:lnTo>
                <a:cubicBezTo>
                  <a:pt x="457200" y="354768"/>
                  <a:pt x="354768" y="457200"/>
                  <a:pt x="228600" y="457200"/>
                </a:cubicBezTo>
                <a:lnTo>
                  <a:pt x="228600" y="457200"/>
                </a:lnTo>
                <a:cubicBezTo>
                  <a:pt x="102432" y="457200"/>
                  <a:pt x="0" y="354768"/>
                  <a:pt x="0" y="228600"/>
                </a:cubicBezTo>
                <a:lnTo>
                  <a:pt x="0" y="228600"/>
                </a:lnTo>
                <a:cubicBezTo>
                  <a:pt x="0" y="102432"/>
                  <a:pt x="102432" y="0"/>
                  <a:pt x="228600" y="0"/>
                </a:cubicBezTo>
                <a:close/>
              </a:path>
            </a:pathLst>
          </a:custGeom>
          <a:solidFill>
            <a:srgbClr val="8FB7AC">
              <a:alpha val="30196"/>
            </a:srgbClr>
          </a:solidFill>
          <a:ln/>
        </p:spPr>
      </p:sp>
      <p:sp>
        <p:nvSpPr>
          <p:cNvPr id="8" name="Shape 5"/>
          <p:cNvSpPr/>
          <p:nvPr/>
        </p:nvSpPr>
        <p:spPr>
          <a:xfrm>
            <a:off x="952500" y="18669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228600"/>
                </a:moveTo>
                <a:cubicBezTo>
                  <a:pt x="177384" y="228600"/>
                  <a:pt x="228600" y="177384"/>
                  <a:pt x="228600" y="114300"/>
                </a:cubicBezTo>
                <a:cubicBezTo>
                  <a:pt x="228600" y="51216"/>
                  <a:pt x="177384" y="0"/>
                  <a:pt x="114300" y="0"/>
                </a:cubicBezTo>
                <a:cubicBezTo>
                  <a:pt x="51216" y="0"/>
                  <a:pt x="0" y="51216"/>
                  <a:pt x="0" y="114300"/>
                </a:cubicBezTo>
                <a:cubicBezTo>
                  <a:pt x="0" y="177384"/>
                  <a:pt x="51216" y="228600"/>
                  <a:pt x="114300" y="228600"/>
                </a:cubicBezTo>
                <a:close/>
                <a:moveTo>
                  <a:pt x="151983" y="94967"/>
                </a:moveTo>
                <a:lnTo>
                  <a:pt x="116265" y="152117"/>
                </a:lnTo>
                <a:cubicBezTo>
                  <a:pt x="114389" y="155109"/>
                  <a:pt x="111175" y="156984"/>
                  <a:pt x="107647" y="157163"/>
                </a:cubicBezTo>
                <a:cubicBezTo>
                  <a:pt x="104120" y="157341"/>
                  <a:pt x="100727" y="155734"/>
                  <a:pt x="98628" y="152876"/>
                </a:cubicBezTo>
                <a:lnTo>
                  <a:pt x="77197" y="124301"/>
                </a:lnTo>
                <a:cubicBezTo>
                  <a:pt x="73625" y="119569"/>
                  <a:pt x="74608" y="112871"/>
                  <a:pt x="79340" y="109299"/>
                </a:cubicBezTo>
                <a:cubicBezTo>
                  <a:pt x="84073" y="105727"/>
                  <a:pt x="90770" y="106710"/>
                  <a:pt x="94342" y="111443"/>
                </a:cubicBezTo>
                <a:lnTo>
                  <a:pt x="106397" y="127516"/>
                </a:lnTo>
                <a:lnTo>
                  <a:pt x="133811" y="83627"/>
                </a:lnTo>
                <a:cubicBezTo>
                  <a:pt x="136937" y="78626"/>
                  <a:pt x="143545" y="77063"/>
                  <a:pt x="148590" y="80233"/>
                </a:cubicBezTo>
                <a:cubicBezTo>
                  <a:pt x="153635" y="83403"/>
                  <a:pt x="155153" y="89967"/>
                  <a:pt x="151983" y="95012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9" name="Text 6"/>
          <p:cNvSpPr/>
          <p:nvPr/>
        </p:nvSpPr>
        <p:spPr>
          <a:xfrm>
            <a:off x="1409700" y="1828800"/>
            <a:ext cx="189547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Established Claim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838200" y="2362200"/>
            <a:ext cx="5000625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350" dirty="0">
                <a:solidFill>
                  <a:srgbClr val="F5F7F6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NashMark AI is a </a:t>
            </a:r>
            <a:pPr>
              <a:lnSpc>
                <a:spcPct val="140000"/>
              </a:lnSpc>
            </a:pPr>
            <a:r>
              <a:rPr lang="en-US" sz="1350" b="1" dirty="0">
                <a:solidFill>
                  <a:srgbClr val="F5F7F6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benchmarked navigation and recovery architecture</a:t>
            </a:r>
            <a:pPr>
              <a:lnSpc>
                <a:spcPct val="140000"/>
              </a:lnSpc>
            </a:pPr>
            <a:r>
              <a:rPr lang="en-US" sz="1350" dirty="0">
                <a:solidFill>
                  <a:srgbClr val="F5F7F6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with strongest evidence in ambiguity-sensitive continuity and drift-recovery tasks.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6210300" y="1524000"/>
            <a:ext cx="5372100" cy="1905000"/>
          </a:xfrm>
          <a:custGeom>
            <a:avLst/>
            <a:gdLst/>
            <a:ahLst/>
            <a:cxnLst/>
            <a:rect l="l" t="t" r="r" b="b"/>
            <a:pathLst>
              <a:path w="5372100" h="1905000">
                <a:moveTo>
                  <a:pt x="76200" y="0"/>
                </a:moveTo>
                <a:lnTo>
                  <a:pt x="5295900" y="0"/>
                </a:lnTo>
                <a:cubicBezTo>
                  <a:pt x="5337956" y="0"/>
                  <a:pt x="5372100" y="34144"/>
                  <a:pt x="5372100" y="76200"/>
                </a:cubicBezTo>
                <a:lnTo>
                  <a:pt x="5372100" y="1828800"/>
                </a:lnTo>
                <a:cubicBezTo>
                  <a:pt x="5372100" y="1870856"/>
                  <a:pt x="5337956" y="1905000"/>
                  <a:pt x="5295900" y="1905000"/>
                </a:cubicBezTo>
                <a:lnTo>
                  <a:pt x="76200" y="1905000"/>
                </a:lnTo>
                <a:cubicBezTo>
                  <a:pt x="34144" y="1905000"/>
                  <a:pt x="0" y="1870856"/>
                  <a:pt x="0" y="1828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12" name="Shape 9"/>
          <p:cNvSpPr/>
          <p:nvPr/>
        </p:nvSpPr>
        <p:spPr>
          <a:xfrm>
            <a:off x="6438900" y="17526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0"/>
                </a:moveTo>
                <a:lnTo>
                  <a:pt x="228600" y="0"/>
                </a:lnTo>
                <a:cubicBezTo>
                  <a:pt x="354768" y="0"/>
                  <a:pt x="457200" y="102432"/>
                  <a:pt x="457200" y="228600"/>
                </a:cubicBezTo>
                <a:lnTo>
                  <a:pt x="457200" y="228600"/>
                </a:lnTo>
                <a:cubicBezTo>
                  <a:pt x="457200" y="354768"/>
                  <a:pt x="354768" y="457200"/>
                  <a:pt x="228600" y="457200"/>
                </a:cubicBezTo>
                <a:lnTo>
                  <a:pt x="228600" y="457200"/>
                </a:lnTo>
                <a:cubicBezTo>
                  <a:pt x="102432" y="457200"/>
                  <a:pt x="0" y="354768"/>
                  <a:pt x="0" y="228600"/>
                </a:cubicBezTo>
                <a:lnTo>
                  <a:pt x="0" y="228600"/>
                </a:lnTo>
                <a:cubicBezTo>
                  <a:pt x="0" y="102432"/>
                  <a:pt x="102432" y="0"/>
                  <a:pt x="228600" y="0"/>
                </a:cubicBezTo>
                <a:close/>
              </a:path>
            </a:pathLst>
          </a:custGeom>
          <a:solidFill>
            <a:srgbClr val="8FB7AC">
              <a:alpha val="30196"/>
            </a:srgbClr>
          </a:solidFill>
          <a:ln/>
        </p:spPr>
      </p:sp>
      <p:sp>
        <p:nvSpPr>
          <p:cNvPr id="13" name="Shape 10"/>
          <p:cNvSpPr/>
          <p:nvPr/>
        </p:nvSpPr>
        <p:spPr>
          <a:xfrm>
            <a:off x="6553200" y="18669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57150" y="142875"/>
                </a:moveTo>
                <a:lnTo>
                  <a:pt x="10939" y="142875"/>
                </a:lnTo>
                <a:cubicBezTo>
                  <a:pt x="-179" y="142875"/>
                  <a:pt x="-7010" y="130775"/>
                  <a:pt x="-1295" y="121221"/>
                </a:cubicBezTo>
                <a:lnTo>
                  <a:pt x="22324" y="81841"/>
                </a:lnTo>
                <a:cubicBezTo>
                  <a:pt x="26209" y="75367"/>
                  <a:pt x="33174" y="71438"/>
                  <a:pt x="40719" y="71438"/>
                </a:cubicBezTo>
                <a:lnTo>
                  <a:pt x="83135" y="71438"/>
                </a:lnTo>
                <a:cubicBezTo>
                  <a:pt x="117113" y="13886"/>
                  <a:pt x="167789" y="10984"/>
                  <a:pt x="201677" y="15939"/>
                </a:cubicBezTo>
                <a:cubicBezTo>
                  <a:pt x="207392" y="16788"/>
                  <a:pt x="211857" y="21253"/>
                  <a:pt x="212661" y="26923"/>
                </a:cubicBezTo>
                <a:cubicBezTo>
                  <a:pt x="217616" y="60811"/>
                  <a:pt x="214714" y="111487"/>
                  <a:pt x="157163" y="145465"/>
                </a:cubicBezTo>
                <a:lnTo>
                  <a:pt x="157163" y="187881"/>
                </a:lnTo>
                <a:cubicBezTo>
                  <a:pt x="157163" y="195426"/>
                  <a:pt x="153233" y="202391"/>
                  <a:pt x="146759" y="206276"/>
                </a:cubicBezTo>
                <a:lnTo>
                  <a:pt x="107379" y="229895"/>
                </a:lnTo>
                <a:cubicBezTo>
                  <a:pt x="97869" y="235610"/>
                  <a:pt x="85725" y="228734"/>
                  <a:pt x="85725" y="217661"/>
                </a:cubicBezTo>
                <a:lnTo>
                  <a:pt x="85725" y="171450"/>
                </a:lnTo>
                <a:cubicBezTo>
                  <a:pt x="85725" y="155689"/>
                  <a:pt x="72911" y="142875"/>
                  <a:pt x="57150" y="142875"/>
                </a:cubicBezTo>
                <a:lnTo>
                  <a:pt x="57105" y="142875"/>
                </a:lnTo>
                <a:close/>
                <a:moveTo>
                  <a:pt x="178594" y="71438"/>
                </a:moveTo>
                <a:cubicBezTo>
                  <a:pt x="178594" y="59609"/>
                  <a:pt x="168991" y="50006"/>
                  <a:pt x="157163" y="50006"/>
                </a:cubicBezTo>
                <a:cubicBezTo>
                  <a:pt x="145334" y="50006"/>
                  <a:pt x="135731" y="59609"/>
                  <a:pt x="135731" y="71438"/>
                </a:cubicBezTo>
                <a:cubicBezTo>
                  <a:pt x="135731" y="83266"/>
                  <a:pt x="145334" y="92869"/>
                  <a:pt x="157163" y="92869"/>
                </a:cubicBezTo>
                <a:cubicBezTo>
                  <a:pt x="168991" y="92869"/>
                  <a:pt x="178594" y="83266"/>
                  <a:pt x="178594" y="71438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4" name="Text 11"/>
          <p:cNvSpPr/>
          <p:nvPr/>
        </p:nvSpPr>
        <p:spPr>
          <a:xfrm>
            <a:off x="7010400" y="1828800"/>
            <a:ext cx="2209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Product Architecture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6438900" y="2362200"/>
            <a:ext cx="49911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5F7F6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• Rooted label authority where available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6438900" y="2667000"/>
            <a:ext cx="49911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5F7F6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• Sharp continuous estimator where useful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6438900" y="2971800"/>
            <a:ext cx="49911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5F7F6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• </a:t>
            </a:r>
            <a:pPr>
              <a:lnSpc>
                <a:spcPct val="130000"/>
              </a:lnSpc>
            </a:pPr>
            <a:r>
              <a:rPr lang="en-US" sz="1200" b="1" dirty="0">
                <a:solidFill>
                  <a:srgbClr val="F5F7F6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NashMark as equilibrium governor</a:t>
            </a:r>
            <a:endParaRPr lang="en-US" sz="1600" dirty="0"/>
          </a:p>
        </p:txBody>
      </p:sp>
      <p:sp>
        <p:nvSpPr>
          <p:cNvPr id="18" name="Shape 15"/>
          <p:cNvSpPr/>
          <p:nvPr/>
        </p:nvSpPr>
        <p:spPr>
          <a:xfrm>
            <a:off x="609600" y="3657600"/>
            <a:ext cx="10972800" cy="2209800"/>
          </a:xfrm>
          <a:custGeom>
            <a:avLst/>
            <a:gdLst/>
            <a:ahLst/>
            <a:cxnLst/>
            <a:rect l="l" t="t" r="r" b="b"/>
            <a:pathLst>
              <a:path w="10972800" h="2209800">
                <a:moveTo>
                  <a:pt x="76194" y="0"/>
                </a:moveTo>
                <a:lnTo>
                  <a:pt x="10896606" y="0"/>
                </a:lnTo>
                <a:cubicBezTo>
                  <a:pt x="10938687" y="0"/>
                  <a:pt x="10972800" y="34113"/>
                  <a:pt x="10972800" y="76194"/>
                </a:cubicBezTo>
                <a:lnTo>
                  <a:pt x="10972800" y="2133606"/>
                </a:lnTo>
                <a:cubicBezTo>
                  <a:pt x="10972800" y="2175687"/>
                  <a:pt x="10938687" y="2209800"/>
                  <a:pt x="10896606" y="2209800"/>
                </a:cubicBezTo>
                <a:lnTo>
                  <a:pt x="76194" y="2209800"/>
                </a:lnTo>
                <a:cubicBezTo>
                  <a:pt x="34113" y="2209800"/>
                  <a:pt x="0" y="2175687"/>
                  <a:pt x="0" y="2133606"/>
                </a:cubicBezTo>
                <a:lnTo>
                  <a:pt x="0" y="76194"/>
                </a:lnTo>
                <a:cubicBezTo>
                  <a:pt x="0" y="34141"/>
                  <a:pt x="34141" y="0"/>
                  <a:pt x="76194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19" name="Text 16"/>
          <p:cNvSpPr/>
          <p:nvPr/>
        </p:nvSpPr>
        <p:spPr>
          <a:xfrm>
            <a:off x="781050" y="3886200"/>
            <a:ext cx="10629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800" b="1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Dual Deployment Modes</a:t>
            </a:r>
            <a:endParaRPr lang="en-US" sz="1600" dirty="0"/>
          </a:p>
        </p:txBody>
      </p:sp>
      <p:sp>
        <p:nvSpPr>
          <p:cNvPr id="20" name="Shape 17"/>
          <p:cNvSpPr/>
          <p:nvPr/>
        </p:nvSpPr>
        <p:spPr>
          <a:xfrm>
            <a:off x="3105150" y="43434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8FB7AC">
              <a:alpha val="30196"/>
            </a:srgbClr>
          </a:solidFill>
          <a:ln/>
        </p:spPr>
      </p:sp>
      <p:sp>
        <p:nvSpPr>
          <p:cNvPr id="21" name="Shape 18"/>
          <p:cNvSpPr/>
          <p:nvPr/>
        </p:nvSpPr>
        <p:spPr>
          <a:xfrm>
            <a:off x="3269456" y="45053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11063" y="3907"/>
                </a:moveTo>
                <a:cubicBezTo>
                  <a:pt x="116309" y="-1339"/>
                  <a:pt x="124792" y="-1339"/>
                  <a:pt x="129983" y="3907"/>
                </a:cubicBezTo>
                <a:lnTo>
                  <a:pt x="179877" y="53801"/>
                </a:lnTo>
                <a:lnTo>
                  <a:pt x="210573" y="23106"/>
                </a:lnTo>
                <a:cubicBezTo>
                  <a:pt x="217550" y="16129"/>
                  <a:pt x="228879" y="16129"/>
                  <a:pt x="235855" y="23106"/>
                </a:cubicBezTo>
                <a:lnTo>
                  <a:pt x="262644" y="49895"/>
                </a:lnTo>
                <a:cubicBezTo>
                  <a:pt x="269621" y="56871"/>
                  <a:pt x="269621" y="68200"/>
                  <a:pt x="262644" y="75177"/>
                </a:cubicBezTo>
                <a:lnTo>
                  <a:pt x="231949" y="105873"/>
                </a:lnTo>
                <a:lnTo>
                  <a:pt x="281843" y="155767"/>
                </a:lnTo>
                <a:cubicBezTo>
                  <a:pt x="287089" y="161013"/>
                  <a:pt x="287089" y="169497"/>
                  <a:pt x="281843" y="174687"/>
                </a:cubicBezTo>
                <a:lnTo>
                  <a:pt x="228265" y="228265"/>
                </a:lnTo>
                <a:cubicBezTo>
                  <a:pt x="223019" y="233511"/>
                  <a:pt x="214536" y="233511"/>
                  <a:pt x="209345" y="228265"/>
                </a:cubicBezTo>
                <a:lnTo>
                  <a:pt x="159451" y="178371"/>
                </a:lnTo>
                <a:lnTo>
                  <a:pt x="150800" y="187021"/>
                </a:lnTo>
                <a:cubicBezTo>
                  <a:pt x="157163" y="200751"/>
                  <a:pt x="160734" y="216043"/>
                  <a:pt x="160734" y="232172"/>
                </a:cubicBezTo>
                <a:cubicBezTo>
                  <a:pt x="160734" y="249864"/>
                  <a:pt x="156437" y="266495"/>
                  <a:pt x="148903" y="281174"/>
                </a:cubicBezTo>
                <a:cubicBezTo>
                  <a:pt x="146279" y="286196"/>
                  <a:pt x="139582" y="286922"/>
                  <a:pt x="135620" y="282904"/>
                </a:cubicBezTo>
                <a:lnTo>
                  <a:pt x="81874" y="229158"/>
                </a:lnTo>
                <a:lnTo>
                  <a:pt x="48388" y="262644"/>
                </a:lnTo>
                <a:cubicBezTo>
                  <a:pt x="41411" y="269621"/>
                  <a:pt x="30082" y="269621"/>
                  <a:pt x="23106" y="262644"/>
                </a:cubicBezTo>
                <a:cubicBezTo>
                  <a:pt x="16129" y="255668"/>
                  <a:pt x="16129" y="244339"/>
                  <a:pt x="23106" y="237362"/>
                </a:cubicBezTo>
                <a:lnTo>
                  <a:pt x="56592" y="203876"/>
                </a:lnTo>
                <a:lnTo>
                  <a:pt x="2846" y="150130"/>
                </a:lnTo>
                <a:cubicBezTo>
                  <a:pt x="-1172" y="146112"/>
                  <a:pt x="-446" y="139415"/>
                  <a:pt x="4576" y="136847"/>
                </a:cubicBezTo>
                <a:cubicBezTo>
                  <a:pt x="19255" y="129257"/>
                  <a:pt x="35942" y="125016"/>
                  <a:pt x="53578" y="125016"/>
                </a:cubicBezTo>
                <a:cubicBezTo>
                  <a:pt x="69707" y="125016"/>
                  <a:pt x="84999" y="128588"/>
                  <a:pt x="98729" y="134950"/>
                </a:cubicBezTo>
                <a:lnTo>
                  <a:pt x="107379" y="126299"/>
                </a:lnTo>
                <a:lnTo>
                  <a:pt x="57485" y="76460"/>
                </a:lnTo>
                <a:cubicBezTo>
                  <a:pt x="52239" y="71214"/>
                  <a:pt x="52239" y="62731"/>
                  <a:pt x="57485" y="57541"/>
                </a:cubicBezTo>
                <a:lnTo>
                  <a:pt x="111063" y="3907"/>
                </a:lnTo>
                <a:close/>
                <a:moveTo>
                  <a:pt x="120551" y="32314"/>
                </a:moveTo>
                <a:lnTo>
                  <a:pt x="85892" y="66973"/>
                </a:lnTo>
                <a:lnTo>
                  <a:pt x="126299" y="107379"/>
                </a:lnTo>
                <a:lnTo>
                  <a:pt x="160958" y="72721"/>
                </a:lnTo>
                <a:lnTo>
                  <a:pt x="120551" y="32314"/>
                </a:lnTo>
                <a:close/>
                <a:moveTo>
                  <a:pt x="218777" y="199858"/>
                </a:moveTo>
                <a:lnTo>
                  <a:pt x="253436" y="165199"/>
                </a:lnTo>
                <a:lnTo>
                  <a:pt x="213029" y="124792"/>
                </a:lnTo>
                <a:lnTo>
                  <a:pt x="178371" y="159451"/>
                </a:lnTo>
                <a:lnTo>
                  <a:pt x="218777" y="199858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2" name="Text 19"/>
          <p:cNvSpPr/>
          <p:nvPr/>
        </p:nvSpPr>
        <p:spPr>
          <a:xfrm>
            <a:off x="790575" y="5067300"/>
            <a:ext cx="52387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Standalone</a:t>
            </a:r>
            <a:endParaRPr lang="en-US" sz="1600" dirty="0"/>
          </a:p>
        </p:txBody>
      </p:sp>
      <p:sp>
        <p:nvSpPr>
          <p:cNvPr id="23" name="Text 20"/>
          <p:cNvSpPr/>
          <p:nvPr/>
        </p:nvSpPr>
        <p:spPr>
          <a:xfrm>
            <a:off x="800100" y="5410200"/>
            <a:ext cx="52197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dirty="0">
                <a:solidFill>
                  <a:srgbClr val="F5F7F6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Navigation logic in label-light space</a:t>
            </a:r>
            <a:endParaRPr lang="en-US" sz="1600" dirty="0"/>
          </a:p>
        </p:txBody>
      </p:sp>
      <p:sp>
        <p:nvSpPr>
          <p:cNvPr id="24" name="Shape 21"/>
          <p:cNvSpPr/>
          <p:nvPr/>
        </p:nvSpPr>
        <p:spPr>
          <a:xfrm>
            <a:off x="8477250" y="43434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8FB7AC">
              <a:alpha val="30196"/>
            </a:srgbClr>
          </a:solidFill>
          <a:ln/>
        </p:spPr>
      </p:sp>
      <p:sp>
        <p:nvSpPr>
          <p:cNvPr id="25" name="Shape 22"/>
          <p:cNvSpPr/>
          <p:nvPr/>
        </p:nvSpPr>
        <p:spPr>
          <a:xfrm>
            <a:off x="8641556" y="45053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29760" y="2902"/>
                </a:moveTo>
                <a:cubicBezTo>
                  <a:pt x="138075" y="-949"/>
                  <a:pt x="147675" y="-949"/>
                  <a:pt x="155990" y="2902"/>
                </a:cubicBezTo>
                <a:lnTo>
                  <a:pt x="277992" y="59271"/>
                </a:lnTo>
                <a:cubicBezTo>
                  <a:pt x="282736" y="61447"/>
                  <a:pt x="285750" y="66191"/>
                  <a:pt x="285750" y="71438"/>
                </a:cubicBezTo>
                <a:cubicBezTo>
                  <a:pt x="285750" y="76684"/>
                  <a:pt x="282736" y="81428"/>
                  <a:pt x="277992" y="83604"/>
                </a:cubicBezTo>
                <a:lnTo>
                  <a:pt x="155990" y="139973"/>
                </a:lnTo>
                <a:cubicBezTo>
                  <a:pt x="147675" y="143824"/>
                  <a:pt x="138075" y="143824"/>
                  <a:pt x="129760" y="139973"/>
                </a:cubicBezTo>
                <a:lnTo>
                  <a:pt x="7758" y="83604"/>
                </a:lnTo>
                <a:cubicBezTo>
                  <a:pt x="3014" y="81372"/>
                  <a:pt x="0" y="76628"/>
                  <a:pt x="0" y="71438"/>
                </a:cubicBezTo>
                <a:cubicBezTo>
                  <a:pt x="0" y="66247"/>
                  <a:pt x="3014" y="61447"/>
                  <a:pt x="7758" y="59271"/>
                </a:cubicBezTo>
                <a:lnTo>
                  <a:pt x="129760" y="2902"/>
                </a:lnTo>
                <a:close/>
                <a:moveTo>
                  <a:pt x="26845" y="121890"/>
                </a:moveTo>
                <a:lnTo>
                  <a:pt x="118542" y="164250"/>
                </a:lnTo>
                <a:cubicBezTo>
                  <a:pt x="134001" y="171394"/>
                  <a:pt x="151805" y="171394"/>
                  <a:pt x="167264" y="164250"/>
                </a:cubicBezTo>
                <a:lnTo>
                  <a:pt x="258961" y="121890"/>
                </a:lnTo>
                <a:lnTo>
                  <a:pt x="277992" y="130708"/>
                </a:lnTo>
                <a:cubicBezTo>
                  <a:pt x="282736" y="132885"/>
                  <a:pt x="285750" y="137629"/>
                  <a:pt x="285750" y="142875"/>
                </a:cubicBezTo>
                <a:cubicBezTo>
                  <a:pt x="285750" y="148121"/>
                  <a:pt x="282736" y="152865"/>
                  <a:pt x="277992" y="155042"/>
                </a:cubicBezTo>
                <a:lnTo>
                  <a:pt x="155990" y="211410"/>
                </a:lnTo>
                <a:cubicBezTo>
                  <a:pt x="147675" y="215261"/>
                  <a:pt x="138075" y="215261"/>
                  <a:pt x="129760" y="211410"/>
                </a:cubicBezTo>
                <a:lnTo>
                  <a:pt x="7758" y="155042"/>
                </a:lnTo>
                <a:cubicBezTo>
                  <a:pt x="3014" y="152809"/>
                  <a:pt x="0" y="148065"/>
                  <a:pt x="0" y="142875"/>
                </a:cubicBezTo>
                <a:cubicBezTo>
                  <a:pt x="0" y="137685"/>
                  <a:pt x="3014" y="132885"/>
                  <a:pt x="7758" y="130708"/>
                </a:cubicBezTo>
                <a:lnTo>
                  <a:pt x="26789" y="121890"/>
                </a:lnTo>
                <a:close/>
                <a:moveTo>
                  <a:pt x="7758" y="202146"/>
                </a:moveTo>
                <a:lnTo>
                  <a:pt x="26789" y="193328"/>
                </a:lnTo>
                <a:lnTo>
                  <a:pt x="118486" y="235688"/>
                </a:lnTo>
                <a:cubicBezTo>
                  <a:pt x="133945" y="242832"/>
                  <a:pt x="151749" y="242832"/>
                  <a:pt x="167208" y="235688"/>
                </a:cubicBezTo>
                <a:lnTo>
                  <a:pt x="258905" y="193328"/>
                </a:lnTo>
                <a:lnTo>
                  <a:pt x="277937" y="202146"/>
                </a:lnTo>
                <a:cubicBezTo>
                  <a:pt x="282680" y="204322"/>
                  <a:pt x="285694" y="209066"/>
                  <a:pt x="285694" y="214313"/>
                </a:cubicBezTo>
                <a:cubicBezTo>
                  <a:pt x="285694" y="219559"/>
                  <a:pt x="282680" y="224303"/>
                  <a:pt x="277937" y="226479"/>
                </a:cubicBezTo>
                <a:lnTo>
                  <a:pt x="155935" y="282848"/>
                </a:lnTo>
                <a:cubicBezTo>
                  <a:pt x="147619" y="286699"/>
                  <a:pt x="138019" y="286699"/>
                  <a:pt x="129704" y="282848"/>
                </a:cubicBezTo>
                <a:lnTo>
                  <a:pt x="7758" y="226479"/>
                </a:lnTo>
                <a:cubicBezTo>
                  <a:pt x="3014" y="224247"/>
                  <a:pt x="0" y="219503"/>
                  <a:pt x="0" y="214313"/>
                </a:cubicBezTo>
                <a:cubicBezTo>
                  <a:pt x="0" y="209122"/>
                  <a:pt x="3014" y="204322"/>
                  <a:pt x="7758" y="202146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6" name="Text 23"/>
          <p:cNvSpPr/>
          <p:nvPr/>
        </p:nvSpPr>
        <p:spPr>
          <a:xfrm>
            <a:off x="6162675" y="5067300"/>
            <a:ext cx="52387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Governing Layer</a:t>
            </a:r>
            <a:endParaRPr lang="en-US" sz="1600" dirty="0"/>
          </a:p>
        </p:txBody>
      </p:sp>
      <p:sp>
        <p:nvSpPr>
          <p:cNvPr id="27" name="Text 24"/>
          <p:cNvSpPr/>
          <p:nvPr/>
        </p:nvSpPr>
        <p:spPr>
          <a:xfrm>
            <a:off x="6172200" y="5410200"/>
            <a:ext cx="52197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dirty="0">
                <a:solidFill>
                  <a:srgbClr val="F5F7F6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Higher-order control around rooted labels</a:t>
            </a:r>
            <a:endParaRPr lang="en-US" sz="1600" dirty="0"/>
          </a:p>
        </p:txBody>
      </p:sp>
      <p:sp>
        <p:nvSpPr>
          <p:cNvPr id="28" name="Text 25"/>
          <p:cNvSpPr/>
          <p:nvPr/>
        </p:nvSpPr>
        <p:spPr>
          <a:xfrm>
            <a:off x="552450" y="6096000"/>
            <a:ext cx="110871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800" dirty="0">
                <a:solidFill>
                  <a:srgbClr val="F5F7F6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"Product-grade architecture, even if further tuning remains"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5F7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41992" y="341992"/>
            <a:ext cx="11576415" cy="20519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7" b="1" spc="54" kern="0" dirty="0">
                <a:solidFill>
                  <a:srgbClr val="4C8A7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EXECUTIVE SUMMARY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41992" y="615585"/>
            <a:ext cx="11713212" cy="4103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3231" b="1" dirty="0">
                <a:solidFill>
                  <a:srgbClr val="2F3E3B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Core Proposition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59091" y="1231170"/>
            <a:ext cx="6198597" cy="1786906"/>
          </a:xfrm>
          <a:custGeom>
            <a:avLst/>
            <a:gdLst/>
            <a:ahLst/>
            <a:cxnLst/>
            <a:rect l="l" t="t" r="r" b="b"/>
            <a:pathLst>
              <a:path w="6198597" h="1786906">
                <a:moveTo>
                  <a:pt x="34199" y="0"/>
                </a:moveTo>
                <a:lnTo>
                  <a:pt x="6130195" y="0"/>
                </a:lnTo>
                <a:cubicBezTo>
                  <a:pt x="6167973" y="0"/>
                  <a:pt x="6198597" y="30625"/>
                  <a:pt x="6198597" y="68403"/>
                </a:cubicBezTo>
                <a:lnTo>
                  <a:pt x="6198597" y="1718503"/>
                </a:lnTo>
                <a:cubicBezTo>
                  <a:pt x="6198597" y="1756281"/>
                  <a:pt x="6167973" y="1786906"/>
                  <a:pt x="6130195" y="1786906"/>
                </a:cubicBezTo>
                <a:lnTo>
                  <a:pt x="34199" y="1786906"/>
                </a:lnTo>
                <a:cubicBezTo>
                  <a:pt x="15311" y="1786906"/>
                  <a:pt x="0" y="1771595"/>
                  <a:pt x="0" y="1752707"/>
                </a:cubicBezTo>
                <a:lnTo>
                  <a:pt x="0" y="34199"/>
                </a:lnTo>
                <a:cubicBezTo>
                  <a:pt x="0" y="15324"/>
                  <a:pt x="15324" y="0"/>
                  <a:pt x="34199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sx="100000" sy="100000" kx="0" ky="0" algn="bl" rotWithShape="0" blurRad="25649" dist="8550" dir="5400000">
              <a:srgbClr val="000000">
                <a:alpha val="10196"/>
              </a:srgbClr>
            </a:outerShdw>
          </a:effectLst>
        </p:spPr>
      </p:sp>
      <p:sp>
        <p:nvSpPr>
          <p:cNvPr id="5" name="Shape 3"/>
          <p:cNvSpPr/>
          <p:nvPr/>
        </p:nvSpPr>
        <p:spPr>
          <a:xfrm>
            <a:off x="359091" y="1231170"/>
            <a:ext cx="34199" cy="1786906"/>
          </a:xfrm>
          <a:custGeom>
            <a:avLst/>
            <a:gdLst/>
            <a:ahLst/>
            <a:cxnLst/>
            <a:rect l="l" t="t" r="r" b="b"/>
            <a:pathLst>
              <a:path w="34199" h="1786906">
                <a:moveTo>
                  <a:pt x="34199" y="0"/>
                </a:moveTo>
                <a:lnTo>
                  <a:pt x="34199" y="0"/>
                </a:lnTo>
                <a:lnTo>
                  <a:pt x="34199" y="1786906"/>
                </a:lnTo>
                <a:lnTo>
                  <a:pt x="34199" y="1786906"/>
                </a:lnTo>
                <a:cubicBezTo>
                  <a:pt x="15311" y="1786906"/>
                  <a:pt x="0" y="1771595"/>
                  <a:pt x="0" y="1752707"/>
                </a:cubicBezTo>
                <a:lnTo>
                  <a:pt x="0" y="34199"/>
                </a:lnTo>
                <a:cubicBezTo>
                  <a:pt x="0" y="15324"/>
                  <a:pt x="15324" y="0"/>
                  <a:pt x="34199" y="0"/>
                </a:cubicBezTo>
                <a:close/>
              </a:path>
            </a:pathLst>
          </a:custGeom>
          <a:solidFill>
            <a:srgbClr val="4C8A7A"/>
          </a:solidFill>
          <a:ln/>
        </p:spPr>
      </p:sp>
      <p:sp>
        <p:nvSpPr>
          <p:cNvPr id="6" name="Shape 4"/>
          <p:cNvSpPr/>
          <p:nvPr/>
        </p:nvSpPr>
        <p:spPr>
          <a:xfrm>
            <a:off x="581386" y="1436365"/>
            <a:ext cx="410390" cy="410390"/>
          </a:xfrm>
          <a:custGeom>
            <a:avLst/>
            <a:gdLst/>
            <a:ahLst/>
            <a:cxnLst/>
            <a:rect l="l" t="t" r="r" b="b"/>
            <a:pathLst>
              <a:path w="410390" h="410390">
                <a:moveTo>
                  <a:pt x="205195" y="0"/>
                </a:moveTo>
                <a:lnTo>
                  <a:pt x="205195" y="0"/>
                </a:lnTo>
                <a:cubicBezTo>
                  <a:pt x="318445" y="0"/>
                  <a:pt x="410390" y="91945"/>
                  <a:pt x="410390" y="205195"/>
                </a:cubicBezTo>
                <a:lnTo>
                  <a:pt x="410390" y="205195"/>
                </a:lnTo>
                <a:cubicBezTo>
                  <a:pt x="410390" y="318445"/>
                  <a:pt x="318445" y="410390"/>
                  <a:pt x="205195" y="410390"/>
                </a:cubicBezTo>
                <a:lnTo>
                  <a:pt x="205195" y="410390"/>
                </a:lnTo>
                <a:cubicBezTo>
                  <a:pt x="91945" y="410390"/>
                  <a:pt x="0" y="318445"/>
                  <a:pt x="0" y="205195"/>
                </a:cubicBezTo>
                <a:lnTo>
                  <a:pt x="0" y="205195"/>
                </a:lnTo>
                <a:cubicBezTo>
                  <a:pt x="0" y="91945"/>
                  <a:pt x="91945" y="0"/>
                  <a:pt x="205195" y="0"/>
                </a:cubicBezTo>
                <a:close/>
              </a:path>
            </a:pathLst>
          </a:custGeom>
          <a:solidFill>
            <a:srgbClr val="4C8A7A">
              <a:alpha val="10196"/>
            </a:srgbClr>
          </a:solidFill>
          <a:ln/>
        </p:spPr>
      </p:sp>
      <p:sp>
        <p:nvSpPr>
          <p:cNvPr id="7" name="Shape 5"/>
          <p:cNvSpPr/>
          <p:nvPr/>
        </p:nvSpPr>
        <p:spPr>
          <a:xfrm>
            <a:off x="722457" y="1556062"/>
            <a:ext cx="128247" cy="170996"/>
          </a:xfrm>
          <a:custGeom>
            <a:avLst/>
            <a:gdLst/>
            <a:ahLst/>
            <a:cxnLst/>
            <a:rect l="l" t="t" r="r" b="b"/>
            <a:pathLst>
              <a:path w="128247" h="170996">
                <a:moveTo>
                  <a:pt x="97822" y="128247"/>
                </a:moveTo>
                <a:cubicBezTo>
                  <a:pt x="100260" y="120799"/>
                  <a:pt x="105136" y="114053"/>
                  <a:pt x="110646" y="108242"/>
                </a:cubicBezTo>
                <a:cubicBezTo>
                  <a:pt x="121567" y="96753"/>
                  <a:pt x="128247" y="81223"/>
                  <a:pt x="128247" y="64123"/>
                </a:cubicBezTo>
                <a:cubicBezTo>
                  <a:pt x="128247" y="28722"/>
                  <a:pt x="99525" y="0"/>
                  <a:pt x="64123" y="0"/>
                </a:cubicBezTo>
                <a:cubicBezTo>
                  <a:pt x="28722" y="0"/>
                  <a:pt x="0" y="28722"/>
                  <a:pt x="0" y="64123"/>
                </a:cubicBezTo>
                <a:cubicBezTo>
                  <a:pt x="0" y="81223"/>
                  <a:pt x="6680" y="96753"/>
                  <a:pt x="17601" y="108242"/>
                </a:cubicBezTo>
                <a:cubicBezTo>
                  <a:pt x="23111" y="114053"/>
                  <a:pt x="28021" y="120799"/>
                  <a:pt x="30425" y="128247"/>
                </a:cubicBezTo>
                <a:lnTo>
                  <a:pt x="97788" y="128247"/>
                </a:lnTo>
                <a:close/>
                <a:moveTo>
                  <a:pt x="96185" y="144278"/>
                </a:moveTo>
                <a:lnTo>
                  <a:pt x="32062" y="144278"/>
                </a:lnTo>
                <a:lnTo>
                  <a:pt x="32062" y="149621"/>
                </a:lnTo>
                <a:cubicBezTo>
                  <a:pt x="32062" y="164383"/>
                  <a:pt x="44018" y="176339"/>
                  <a:pt x="58780" y="176339"/>
                </a:cubicBezTo>
                <a:lnTo>
                  <a:pt x="69467" y="176339"/>
                </a:lnTo>
                <a:cubicBezTo>
                  <a:pt x="84229" y="176339"/>
                  <a:pt x="96185" y="164383"/>
                  <a:pt x="96185" y="149621"/>
                </a:cubicBezTo>
                <a:lnTo>
                  <a:pt x="96185" y="144278"/>
                </a:lnTo>
                <a:close/>
                <a:moveTo>
                  <a:pt x="61452" y="37405"/>
                </a:moveTo>
                <a:cubicBezTo>
                  <a:pt x="48159" y="37405"/>
                  <a:pt x="37405" y="48159"/>
                  <a:pt x="37405" y="61452"/>
                </a:cubicBezTo>
                <a:cubicBezTo>
                  <a:pt x="37405" y="65893"/>
                  <a:pt x="33832" y="69467"/>
                  <a:pt x="29390" y="69467"/>
                </a:cubicBezTo>
                <a:cubicBezTo>
                  <a:pt x="24948" y="69467"/>
                  <a:pt x="21374" y="65893"/>
                  <a:pt x="21374" y="61452"/>
                </a:cubicBezTo>
                <a:cubicBezTo>
                  <a:pt x="21374" y="39309"/>
                  <a:pt x="39309" y="21374"/>
                  <a:pt x="61452" y="21374"/>
                </a:cubicBezTo>
                <a:cubicBezTo>
                  <a:pt x="65893" y="21374"/>
                  <a:pt x="69467" y="24948"/>
                  <a:pt x="69467" y="29390"/>
                </a:cubicBezTo>
                <a:cubicBezTo>
                  <a:pt x="69467" y="33832"/>
                  <a:pt x="65893" y="37405"/>
                  <a:pt x="61452" y="37405"/>
                </a:cubicBezTo>
                <a:close/>
              </a:path>
            </a:pathLst>
          </a:custGeom>
          <a:solidFill>
            <a:srgbClr val="4C8A7A"/>
          </a:solidFill>
          <a:ln/>
        </p:spPr>
      </p:sp>
      <p:sp>
        <p:nvSpPr>
          <p:cNvPr id="8" name="Text 6"/>
          <p:cNvSpPr/>
          <p:nvPr/>
        </p:nvSpPr>
        <p:spPr>
          <a:xfrm>
            <a:off x="1128572" y="1436365"/>
            <a:ext cx="5326519" cy="27359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616" b="1" dirty="0">
                <a:solidFill>
                  <a:srgbClr val="2F3E3B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Fundamental Shift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1128572" y="1812555"/>
            <a:ext cx="5300870" cy="10003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12" dirty="0">
                <a:solidFill>
                  <a:srgbClr val="1F2A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NashMark AI begins from the premise that </a:t>
            </a:r>
            <a:pPr>
              <a:lnSpc>
                <a:spcPct val="140000"/>
              </a:lnSpc>
            </a:pPr>
            <a:r>
              <a:rPr lang="en-US" sz="1212" b="1" dirty="0">
                <a:solidFill>
                  <a:srgbClr val="1F2A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navigation is a continuity problem under uncertainty</a:t>
            </a:r>
            <a:pPr>
              <a:lnSpc>
                <a:spcPct val="140000"/>
              </a:lnSpc>
            </a:pPr>
            <a:r>
              <a:rPr lang="en-US" sz="1212" dirty="0">
                <a:solidFill>
                  <a:srgbClr val="1F2A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, not merely a point-estimation challenge. The system must preserve coherent traversal when observations are incomplete, distorted, delayed, or structurally ambiguous.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359091" y="3154872"/>
            <a:ext cx="6198597" cy="2034850"/>
          </a:xfrm>
          <a:custGeom>
            <a:avLst/>
            <a:gdLst/>
            <a:ahLst/>
            <a:cxnLst/>
            <a:rect l="l" t="t" r="r" b="b"/>
            <a:pathLst>
              <a:path w="6198597" h="2034850">
                <a:moveTo>
                  <a:pt x="34199" y="0"/>
                </a:moveTo>
                <a:lnTo>
                  <a:pt x="6130206" y="0"/>
                </a:lnTo>
                <a:cubicBezTo>
                  <a:pt x="6167978" y="0"/>
                  <a:pt x="6198597" y="30620"/>
                  <a:pt x="6198597" y="68391"/>
                </a:cubicBezTo>
                <a:lnTo>
                  <a:pt x="6198597" y="1966459"/>
                </a:lnTo>
                <a:cubicBezTo>
                  <a:pt x="6198597" y="2004205"/>
                  <a:pt x="6167952" y="2034850"/>
                  <a:pt x="6130206" y="2034850"/>
                </a:cubicBezTo>
                <a:lnTo>
                  <a:pt x="34199" y="2034850"/>
                </a:lnTo>
                <a:cubicBezTo>
                  <a:pt x="15311" y="2034850"/>
                  <a:pt x="0" y="2019538"/>
                  <a:pt x="0" y="2000651"/>
                </a:cubicBezTo>
                <a:lnTo>
                  <a:pt x="0" y="34199"/>
                </a:lnTo>
                <a:cubicBezTo>
                  <a:pt x="0" y="15324"/>
                  <a:pt x="15324" y="0"/>
                  <a:pt x="34199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sx="100000" sy="100000" kx="0" ky="0" algn="bl" rotWithShape="0" blurRad="25649" dist="8550" dir="5400000">
              <a:srgbClr val="000000">
                <a:alpha val="10196"/>
              </a:srgbClr>
            </a:outerShdw>
          </a:effectLst>
        </p:spPr>
      </p:sp>
      <p:sp>
        <p:nvSpPr>
          <p:cNvPr id="11" name="Shape 9"/>
          <p:cNvSpPr/>
          <p:nvPr/>
        </p:nvSpPr>
        <p:spPr>
          <a:xfrm>
            <a:off x="359091" y="3154872"/>
            <a:ext cx="34199" cy="2034850"/>
          </a:xfrm>
          <a:custGeom>
            <a:avLst/>
            <a:gdLst/>
            <a:ahLst/>
            <a:cxnLst/>
            <a:rect l="l" t="t" r="r" b="b"/>
            <a:pathLst>
              <a:path w="34199" h="2034850">
                <a:moveTo>
                  <a:pt x="34199" y="0"/>
                </a:moveTo>
                <a:lnTo>
                  <a:pt x="34199" y="0"/>
                </a:lnTo>
                <a:lnTo>
                  <a:pt x="34199" y="2034850"/>
                </a:lnTo>
                <a:lnTo>
                  <a:pt x="34199" y="2034850"/>
                </a:lnTo>
                <a:cubicBezTo>
                  <a:pt x="15311" y="2034850"/>
                  <a:pt x="0" y="2019538"/>
                  <a:pt x="0" y="2000651"/>
                </a:cubicBezTo>
                <a:lnTo>
                  <a:pt x="0" y="34199"/>
                </a:lnTo>
                <a:cubicBezTo>
                  <a:pt x="0" y="15324"/>
                  <a:pt x="15324" y="0"/>
                  <a:pt x="34199" y="0"/>
                </a:cubicBezTo>
                <a:close/>
              </a:path>
            </a:pathLst>
          </a:custGeom>
          <a:solidFill>
            <a:srgbClr val="5F6F6B"/>
          </a:solidFill>
          <a:ln/>
        </p:spPr>
      </p:sp>
      <p:sp>
        <p:nvSpPr>
          <p:cNvPr id="12" name="Shape 10"/>
          <p:cNvSpPr/>
          <p:nvPr/>
        </p:nvSpPr>
        <p:spPr>
          <a:xfrm>
            <a:off x="581386" y="3360067"/>
            <a:ext cx="410390" cy="410390"/>
          </a:xfrm>
          <a:custGeom>
            <a:avLst/>
            <a:gdLst/>
            <a:ahLst/>
            <a:cxnLst/>
            <a:rect l="l" t="t" r="r" b="b"/>
            <a:pathLst>
              <a:path w="410390" h="410390">
                <a:moveTo>
                  <a:pt x="205195" y="0"/>
                </a:moveTo>
                <a:lnTo>
                  <a:pt x="205195" y="0"/>
                </a:lnTo>
                <a:cubicBezTo>
                  <a:pt x="318445" y="0"/>
                  <a:pt x="410390" y="91945"/>
                  <a:pt x="410390" y="205195"/>
                </a:cubicBezTo>
                <a:lnTo>
                  <a:pt x="410390" y="205195"/>
                </a:lnTo>
                <a:cubicBezTo>
                  <a:pt x="410390" y="318445"/>
                  <a:pt x="318445" y="410390"/>
                  <a:pt x="205195" y="410390"/>
                </a:cubicBezTo>
                <a:lnTo>
                  <a:pt x="205195" y="410390"/>
                </a:lnTo>
                <a:cubicBezTo>
                  <a:pt x="91945" y="410390"/>
                  <a:pt x="0" y="318445"/>
                  <a:pt x="0" y="205195"/>
                </a:cubicBezTo>
                <a:lnTo>
                  <a:pt x="0" y="205195"/>
                </a:lnTo>
                <a:cubicBezTo>
                  <a:pt x="0" y="91945"/>
                  <a:pt x="91945" y="0"/>
                  <a:pt x="205195" y="0"/>
                </a:cubicBezTo>
                <a:close/>
              </a:path>
            </a:pathLst>
          </a:custGeom>
          <a:solidFill>
            <a:srgbClr val="5F6F6B">
              <a:alpha val="10196"/>
            </a:srgbClr>
          </a:solidFill>
          <a:ln/>
        </p:spPr>
      </p:sp>
      <p:sp>
        <p:nvSpPr>
          <p:cNvPr id="13" name="Shape 11"/>
          <p:cNvSpPr/>
          <p:nvPr/>
        </p:nvSpPr>
        <p:spPr>
          <a:xfrm>
            <a:off x="679708" y="3479764"/>
            <a:ext cx="213745" cy="170996"/>
          </a:xfrm>
          <a:custGeom>
            <a:avLst/>
            <a:gdLst/>
            <a:ahLst/>
            <a:cxnLst/>
            <a:rect l="l" t="t" r="r" b="b"/>
            <a:pathLst>
              <a:path w="213745" h="170996">
                <a:moveTo>
                  <a:pt x="128247" y="10687"/>
                </a:moveTo>
                <a:lnTo>
                  <a:pt x="170996" y="10687"/>
                </a:lnTo>
                <a:cubicBezTo>
                  <a:pt x="176907" y="10687"/>
                  <a:pt x="181683" y="15463"/>
                  <a:pt x="181683" y="21374"/>
                </a:cubicBezTo>
                <a:cubicBezTo>
                  <a:pt x="181683" y="27286"/>
                  <a:pt x="176907" y="32062"/>
                  <a:pt x="170996" y="32062"/>
                </a:cubicBezTo>
                <a:lnTo>
                  <a:pt x="133056" y="32062"/>
                </a:lnTo>
                <a:cubicBezTo>
                  <a:pt x="131319" y="40678"/>
                  <a:pt x="125408" y="47792"/>
                  <a:pt x="117560" y="51199"/>
                </a:cubicBezTo>
                <a:lnTo>
                  <a:pt x="117560" y="149621"/>
                </a:lnTo>
                <a:lnTo>
                  <a:pt x="170996" y="149621"/>
                </a:lnTo>
                <a:cubicBezTo>
                  <a:pt x="176907" y="149621"/>
                  <a:pt x="181683" y="154397"/>
                  <a:pt x="181683" y="160309"/>
                </a:cubicBezTo>
                <a:cubicBezTo>
                  <a:pt x="181683" y="166220"/>
                  <a:pt x="176907" y="170996"/>
                  <a:pt x="170996" y="170996"/>
                </a:cubicBezTo>
                <a:lnTo>
                  <a:pt x="42749" y="170996"/>
                </a:lnTo>
                <a:cubicBezTo>
                  <a:pt x="36838" y="170996"/>
                  <a:pt x="32062" y="166220"/>
                  <a:pt x="32062" y="160309"/>
                </a:cubicBezTo>
                <a:cubicBezTo>
                  <a:pt x="32062" y="154397"/>
                  <a:pt x="36838" y="149621"/>
                  <a:pt x="42749" y="149621"/>
                </a:cubicBezTo>
                <a:lnTo>
                  <a:pt x="96185" y="149621"/>
                </a:lnTo>
                <a:lnTo>
                  <a:pt x="96185" y="51199"/>
                </a:lnTo>
                <a:cubicBezTo>
                  <a:pt x="88337" y="47759"/>
                  <a:pt x="82425" y="40645"/>
                  <a:pt x="80689" y="32062"/>
                </a:cubicBezTo>
                <a:lnTo>
                  <a:pt x="42749" y="32062"/>
                </a:lnTo>
                <a:cubicBezTo>
                  <a:pt x="36838" y="32062"/>
                  <a:pt x="32062" y="27286"/>
                  <a:pt x="32062" y="21374"/>
                </a:cubicBezTo>
                <a:cubicBezTo>
                  <a:pt x="32062" y="15463"/>
                  <a:pt x="36838" y="10687"/>
                  <a:pt x="42749" y="10687"/>
                </a:cubicBezTo>
                <a:lnTo>
                  <a:pt x="85498" y="10687"/>
                </a:lnTo>
                <a:cubicBezTo>
                  <a:pt x="90374" y="4208"/>
                  <a:pt x="98122" y="0"/>
                  <a:pt x="106872" y="0"/>
                </a:cubicBezTo>
                <a:cubicBezTo>
                  <a:pt x="115623" y="0"/>
                  <a:pt x="123371" y="4208"/>
                  <a:pt x="128247" y="10687"/>
                </a:cubicBezTo>
                <a:close/>
                <a:moveTo>
                  <a:pt x="146816" y="106872"/>
                </a:moveTo>
                <a:lnTo>
                  <a:pt x="195176" y="106872"/>
                </a:lnTo>
                <a:lnTo>
                  <a:pt x="170996" y="65393"/>
                </a:lnTo>
                <a:lnTo>
                  <a:pt x="146816" y="106872"/>
                </a:lnTo>
                <a:close/>
                <a:moveTo>
                  <a:pt x="170996" y="138934"/>
                </a:moveTo>
                <a:cubicBezTo>
                  <a:pt x="149989" y="138934"/>
                  <a:pt x="132522" y="127579"/>
                  <a:pt x="128915" y="112583"/>
                </a:cubicBezTo>
                <a:cubicBezTo>
                  <a:pt x="128046" y="108910"/>
                  <a:pt x="129249" y="105136"/>
                  <a:pt x="131152" y="101863"/>
                </a:cubicBezTo>
                <a:lnTo>
                  <a:pt x="162947" y="47358"/>
                </a:lnTo>
                <a:cubicBezTo>
                  <a:pt x="164617" y="44486"/>
                  <a:pt x="167689" y="42749"/>
                  <a:pt x="170996" y="42749"/>
                </a:cubicBezTo>
                <a:cubicBezTo>
                  <a:pt x="174302" y="42749"/>
                  <a:pt x="177375" y="44519"/>
                  <a:pt x="179045" y="47358"/>
                </a:cubicBezTo>
                <a:lnTo>
                  <a:pt x="210839" y="101863"/>
                </a:lnTo>
                <a:cubicBezTo>
                  <a:pt x="212743" y="105136"/>
                  <a:pt x="213945" y="108910"/>
                  <a:pt x="213077" y="112583"/>
                </a:cubicBezTo>
                <a:cubicBezTo>
                  <a:pt x="209470" y="127545"/>
                  <a:pt x="192003" y="138934"/>
                  <a:pt x="170996" y="138934"/>
                </a:cubicBezTo>
                <a:close/>
                <a:moveTo>
                  <a:pt x="42348" y="65393"/>
                </a:moveTo>
                <a:lnTo>
                  <a:pt x="18168" y="106872"/>
                </a:lnTo>
                <a:lnTo>
                  <a:pt x="66561" y="106872"/>
                </a:lnTo>
                <a:lnTo>
                  <a:pt x="42348" y="65393"/>
                </a:lnTo>
                <a:close/>
                <a:moveTo>
                  <a:pt x="301" y="112583"/>
                </a:moveTo>
                <a:cubicBezTo>
                  <a:pt x="-568" y="108910"/>
                  <a:pt x="635" y="105136"/>
                  <a:pt x="2538" y="101863"/>
                </a:cubicBezTo>
                <a:lnTo>
                  <a:pt x="34333" y="47358"/>
                </a:lnTo>
                <a:cubicBezTo>
                  <a:pt x="36003" y="44486"/>
                  <a:pt x="39075" y="42749"/>
                  <a:pt x="42382" y="42749"/>
                </a:cubicBezTo>
                <a:cubicBezTo>
                  <a:pt x="45688" y="42749"/>
                  <a:pt x="48761" y="44519"/>
                  <a:pt x="50430" y="47358"/>
                </a:cubicBezTo>
                <a:lnTo>
                  <a:pt x="82225" y="101863"/>
                </a:lnTo>
                <a:cubicBezTo>
                  <a:pt x="84129" y="105136"/>
                  <a:pt x="85331" y="108910"/>
                  <a:pt x="84463" y="112583"/>
                </a:cubicBezTo>
                <a:cubicBezTo>
                  <a:pt x="80856" y="127545"/>
                  <a:pt x="63389" y="138934"/>
                  <a:pt x="42382" y="138934"/>
                </a:cubicBezTo>
                <a:cubicBezTo>
                  <a:pt x="21374" y="138934"/>
                  <a:pt x="3908" y="127579"/>
                  <a:pt x="301" y="112583"/>
                </a:cubicBezTo>
                <a:close/>
              </a:path>
            </a:pathLst>
          </a:custGeom>
          <a:solidFill>
            <a:srgbClr val="5F6F6B"/>
          </a:solidFill>
          <a:ln/>
        </p:spPr>
      </p:sp>
      <p:sp>
        <p:nvSpPr>
          <p:cNvPr id="14" name="Text 12"/>
          <p:cNvSpPr/>
          <p:nvPr/>
        </p:nvSpPr>
        <p:spPr>
          <a:xfrm>
            <a:off x="1128572" y="3360067"/>
            <a:ext cx="5326519" cy="27359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616" b="1" dirty="0">
                <a:solidFill>
                  <a:srgbClr val="2F3E3B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Benchmark Position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1128572" y="3736258"/>
            <a:ext cx="5300870" cy="12482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12" dirty="0">
                <a:solidFill>
                  <a:srgbClr val="1F2A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Conventional Kalman filtering remains strongest in clean labelled-route tracking. HMM-style models retain value in discrete branch-state interpretation. </a:t>
            </a:r>
            <a:pPr>
              <a:lnSpc>
                <a:spcPct val="140000"/>
              </a:lnSpc>
            </a:pPr>
            <a:r>
              <a:rPr lang="en-US" sz="1212" b="1" dirty="0">
                <a:solidFill>
                  <a:srgbClr val="1F2A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NashMark AI shows its clearest advantages in ambiguity-sensitive continuity, drift recovery, and degraded traversal conditions</a:t>
            </a:r>
            <a:pPr>
              <a:lnSpc>
                <a:spcPct val="140000"/>
              </a:lnSpc>
            </a:pPr>
            <a:r>
              <a:rPr lang="en-US" sz="1212" dirty="0">
                <a:solidFill>
                  <a:srgbClr val="1F2A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, where equilibrium preservation matters more than immediate local correction.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346266" y="5332931"/>
            <a:ext cx="6207147" cy="795130"/>
          </a:xfrm>
          <a:custGeom>
            <a:avLst/>
            <a:gdLst/>
            <a:ahLst/>
            <a:cxnLst/>
            <a:rect l="l" t="t" r="r" b="b"/>
            <a:pathLst>
              <a:path w="6207147" h="795130">
                <a:moveTo>
                  <a:pt x="68397" y="0"/>
                </a:moveTo>
                <a:lnTo>
                  <a:pt x="6138750" y="0"/>
                </a:lnTo>
                <a:cubicBezTo>
                  <a:pt x="6176525" y="0"/>
                  <a:pt x="6207147" y="30622"/>
                  <a:pt x="6207147" y="68397"/>
                </a:cubicBezTo>
                <a:lnTo>
                  <a:pt x="6207147" y="726733"/>
                </a:lnTo>
                <a:cubicBezTo>
                  <a:pt x="6207147" y="764508"/>
                  <a:pt x="6176525" y="795130"/>
                  <a:pt x="6138750" y="795130"/>
                </a:cubicBezTo>
                <a:lnTo>
                  <a:pt x="68397" y="795130"/>
                </a:lnTo>
                <a:cubicBezTo>
                  <a:pt x="30622" y="795130"/>
                  <a:pt x="0" y="764508"/>
                  <a:pt x="0" y="726733"/>
                </a:cubicBezTo>
                <a:lnTo>
                  <a:pt x="0" y="68397"/>
                </a:lnTo>
                <a:cubicBezTo>
                  <a:pt x="0" y="30648"/>
                  <a:pt x="30648" y="0"/>
                  <a:pt x="68397" y="0"/>
                </a:cubicBezTo>
                <a:close/>
              </a:path>
            </a:pathLst>
          </a:custGeom>
          <a:solidFill>
            <a:srgbClr val="4C8A7A">
              <a:alpha val="5098"/>
            </a:srgbClr>
          </a:solidFill>
          <a:ln w="12700">
            <a:solidFill>
              <a:srgbClr val="4C8A7A">
                <a:alpha val="20000"/>
              </a:srgbClr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538637" y="5546676"/>
            <a:ext cx="136797" cy="136797"/>
          </a:xfrm>
          <a:custGeom>
            <a:avLst/>
            <a:gdLst/>
            <a:ahLst/>
            <a:cxnLst/>
            <a:rect l="l" t="t" r="r" b="b"/>
            <a:pathLst>
              <a:path w="136797" h="136797">
                <a:moveTo>
                  <a:pt x="68398" y="136797"/>
                </a:moveTo>
                <a:cubicBezTo>
                  <a:pt x="106148" y="136797"/>
                  <a:pt x="136797" y="106148"/>
                  <a:pt x="136797" y="68398"/>
                </a:cubicBezTo>
                <a:cubicBezTo>
                  <a:pt x="136797" y="30648"/>
                  <a:pt x="106148" y="0"/>
                  <a:pt x="68398" y="0"/>
                </a:cubicBezTo>
                <a:cubicBezTo>
                  <a:pt x="30648" y="0"/>
                  <a:pt x="0" y="30648"/>
                  <a:pt x="0" y="68398"/>
                </a:cubicBezTo>
                <a:cubicBezTo>
                  <a:pt x="0" y="106148"/>
                  <a:pt x="30648" y="136797"/>
                  <a:pt x="68398" y="136797"/>
                </a:cubicBezTo>
                <a:close/>
                <a:moveTo>
                  <a:pt x="59849" y="42749"/>
                </a:moveTo>
                <a:cubicBezTo>
                  <a:pt x="59849" y="38030"/>
                  <a:pt x="63680" y="34199"/>
                  <a:pt x="68398" y="34199"/>
                </a:cubicBezTo>
                <a:cubicBezTo>
                  <a:pt x="73117" y="34199"/>
                  <a:pt x="76948" y="38030"/>
                  <a:pt x="76948" y="42749"/>
                </a:cubicBezTo>
                <a:cubicBezTo>
                  <a:pt x="76948" y="47468"/>
                  <a:pt x="73117" y="51299"/>
                  <a:pt x="68398" y="51299"/>
                </a:cubicBezTo>
                <a:cubicBezTo>
                  <a:pt x="63680" y="51299"/>
                  <a:pt x="59849" y="47468"/>
                  <a:pt x="59849" y="42749"/>
                </a:cubicBezTo>
                <a:close/>
                <a:moveTo>
                  <a:pt x="57711" y="59849"/>
                </a:moveTo>
                <a:lnTo>
                  <a:pt x="70536" y="59849"/>
                </a:lnTo>
                <a:cubicBezTo>
                  <a:pt x="74089" y="59849"/>
                  <a:pt x="76948" y="62707"/>
                  <a:pt x="76948" y="66261"/>
                </a:cubicBezTo>
                <a:lnTo>
                  <a:pt x="76948" y="89773"/>
                </a:lnTo>
                <a:lnTo>
                  <a:pt x="79086" y="89773"/>
                </a:lnTo>
                <a:cubicBezTo>
                  <a:pt x="82639" y="89773"/>
                  <a:pt x="85498" y="92632"/>
                  <a:pt x="85498" y="96185"/>
                </a:cubicBezTo>
                <a:cubicBezTo>
                  <a:pt x="85498" y="99739"/>
                  <a:pt x="82639" y="102597"/>
                  <a:pt x="79086" y="102597"/>
                </a:cubicBezTo>
                <a:lnTo>
                  <a:pt x="57711" y="102597"/>
                </a:lnTo>
                <a:cubicBezTo>
                  <a:pt x="54158" y="102597"/>
                  <a:pt x="51299" y="99739"/>
                  <a:pt x="51299" y="96185"/>
                </a:cubicBezTo>
                <a:cubicBezTo>
                  <a:pt x="51299" y="92632"/>
                  <a:pt x="54158" y="89773"/>
                  <a:pt x="57711" y="89773"/>
                </a:cubicBezTo>
                <a:lnTo>
                  <a:pt x="64123" y="89773"/>
                </a:lnTo>
                <a:lnTo>
                  <a:pt x="64123" y="72673"/>
                </a:lnTo>
                <a:lnTo>
                  <a:pt x="57711" y="72673"/>
                </a:lnTo>
                <a:cubicBezTo>
                  <a:pt x="54158" y="72673"/>
                  <a:pt x="51299" y="69814"/>
                  <a:pt x="51299" y="66261"/>
                </a:cubicBezTo>
                <a:cubicBezTo>
                  <a:pt x="51299" y="62707"/>
                  <a:pt x="54158" y="59849"/>
                  <a:pt x="57711" y="59849"/>
                </a:cubicBezTo>
                <a:close/>
              </a:path>
            </a:pathLst>
          </a:custGeom>
          <a:solidFill>
            <a:srgbClr val="4C8A7A"/>
          </a:solidFill>
          <a:ln/>
        </p:spPr>
      </p:sp>
      <p:sp>
        <p:nvSpPr>
          <p:cNvPr id="18" name="Text 16"/>
          <p:cNvSpPr/>
          <p:nvPr/>
        </p:nvSpPr>
        <p:spPr>
          <a:xfrm>
            <a:off x="738580" y="5508202"/>
            <a:ext cx="5707962" cy="4445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77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Narrow but Defensible Claim:</a:t>
            </a:r>
            <a:pPr>
              <a:lnSpc>
                <a:spcPct val="140000"/>
              </a:lnSpc>
            </a:pPr>
            <a:r>
              <a:rPr lang="en-US" sz="1077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NashMark AI is a viable navigation and recovery architecture with strongest current evidence in ambiguous, degraded, and continuity-sensitive environments.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6762683" y="1231170"/>
            <a:ext cx="5087125" cy="3950003"/>
          </a:xfrm>
          <a:custGeom>
            <a:avLst/>
            <a:gdLst/>
            <a:ahLst/>
            <a:cxnLst/>
            <a:rect l="l" t="t" r="r" b="b"/>
            <a:pathLst>
              <a:path w="5087125" h="3950003">
                <a:moveTo>
                  <a:pt x="68414" y="0"/>
                </a:moveTo>
                <a:lnTo>
                  <a:pt x="5018711" y="0"/>
                </a:lnTo>
                <a:cubicBezTo>
                  <a:pt x="5056495" y="0"/>
                  <a:pt x="5087125" y="30630"/>
                  <a:pt x="5087125" y="68414"/>
                </a:cubicBezTo>
                <a:lnTo>
                  <a:pt x="5087125" y="3881589"/>
                </a:lnTo>
                <a:cubicBezTo>
                  <a:pt x="5087125" y="3919373"/>
                  <a:pt x="5056495" y="3950003"/>
                  <a:pt x="5018711" y="3950003"/>
                </a:cubicBezTo>
                <a:lnTo>
                  <a:pt x="68414" y="3950003"/>
                </a:lnTo>
                <a:cubicBezTo>
                  <a:pt x="30630" y="3950003"/>
                  <a:pt x="0" y="3919373"/>
                  <a:pt x="0" y="3881589"/>
                </a:cubicBezTo>
                <a:lnTo>
                  <a:pt x="0" y="68414"/>
                </a:lnTo>
                <a:cubicBezTo>
                  <a:pt x="0" y="30655"/>
                  <a:pt x="30655" y="0"/>
                  <a:pt x="68414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sx="100000" sy="100000" kx="0" ky="0" algn="bl" rotWithShape="0" blurRad="25649" dist="8550" dir="5400000">
              <a:srgbClr val="000000">
                <a:alpha val="10196"/>
              </a:srgbClr>
            </a:outerShdw>
          </a:effectLst>
        </p:spPr>
      </p:sp>
      <p:sp>
        <p:nvSpPr>
          <p:cNvPr id="20" name="Text 18"/>
          <p:cNvSpPr/>
          <p:nvPr/>
        </p:nvSpPr>
        <p:spPr>
          <a:xfrm>
            <a:off x="6967878" y="1436365"/>
            <a:ext cx="4779332" cy="27359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616" b="1" dirty="0">
                <a:solidFill>
                  <a:srgbClr val="2F3E3B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Key Capabilities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6967878" y="1915153"/>
            <a:ext cx="273593" cy="273593"/>
          </a:xfrm>
          <a:custGeom>
            <a:avLst/>
            <a:gdLst/>
            <a:ahLst/>
            <a:cxnLst/>
            <a:rect l="l" t="t" r="r" b="b"/>
            <a:pathLst>
              <a:path w="273593" h="273593">
                <a:moveTo>
                  <a:pt x="34199" y="0"/>
                </a:moveTo>
                <a:lnTo>
                  <a:pt x="239394" y="0"/>
                </a:lnTo>
                <a:cubicBezTo>
                  <a:pt x="258269" y="0"/>
                  <a:pt x="273593" y="15324"/>
                  <a:pt x="273593" y="34199"/>
                </a:cubicBezTo>
                <a:lnTo>
                  <a:pt x="273593" y="239394"/>
                </a:lnTo>
                <a:cubicBezTo>
                  <a:pt x="273593" y="258269"/>
                  <a:pt x="258269" y="273593"/>
                  <a:pt x="239394" y="273593"/>
                </a:cubicBezTo>
                <a:lnTo>
                  <a:pt x="34199" y="273593"/>
                </a:lnTo>
                <a:cubicBezTo>
                  <a:pt x="15324" y="273593"/>
                  <a:pt x="0" y="258269"/>
                  <a:pt x="0" y="239394"/>
                </a:cubicBezTo>
                <a:lnTo>
                  <a:pt x="0" y="34199"/>
                </a:lnTo>
                <a:cubicBezTo>
                  <a:pt x="0" y="15324"/>
                  <a:pt x="15324" y="0"/>
                  <a:pt x="34199" y="0"/>
                </a:cubicBezTo>
                <a:close/>
              </a:path>
            </a:pathLst>
          </a:custGeom>
          <a:solidFill>
            <a:srgbClr val="4C8A7A"/>
          </a:solidFill>
          <a:ln/>
        </p:spPr>
      </p:sp>
      <p:sp>
        <p:nvSpPr>
          <p:cNvPr id="22" name="Text 20"/>
          <p:cNvSpPr/>
          <p:nvPr/>
        </p:nvSpPr>
        <p:spPr>
          <a:xfrm>
            <a:off x="7082966" y="1949352"/>
            <a:ext cx="111147" cy="20519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7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7344069" y="1880954"/>
            <a:ext cx="2599136" cy="2393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12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Preserve State Coherence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7344069" y="2154547"/>
            <a:ext cx="2590586" cy="20519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7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Maintain lawful traversal under uncertainty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6967878" y="2530738"/>
            <a:ext cx="273593" cy="273593"/>
          </a:xfrm>
          <a:custGeom>
            <a:avLst/>
            <a:gdLst/>
            <a:ahLst/>
            <a:cxnLst/>
            <a:rect l="l" t="t" r="r" b="b"/>
            <a:pathLst>
              <a:path w="273593" h="273593">
                <a:moveTo>
                  <a:pt x="34199" y="0"/>
                </a:moveTo>
                <a:lnTo>
                  <a:pt x="239394" y="0"/>
                </a:lnTo>
                <a:cubicBezTo>
                  <a:pt x="258269" y="0"/>
                  <a:pt x="273593" y="15324"/>
                  <a:pt x="273593" y="34199"/>
                </a:cubicBezTo>
                <a:lnTo>
                  <a:pt x="273593" y="239394"/>
                </a:lnTo>
                <a:cubicBezTo>
                  <a:pt x="273593" y="258269"/>
                  <a:pt x="258269" y="273593"/>
                  <a:pt x="239394" y="273593"/>
                </a:cubicBezTo>
                <a:lnTo>
                  <a:pt x="34199" y="273593"/>
                </a:lnTo>
                <a:cubicBezTo>
                  <a:pt x="15324" y="273593"/>
                  <a:pt x="0" y="258269"/>
                  <a:pt x="0" y="239394"/>
                </a:cubicBezTo>
                <a:lnTo>
                  <a:pt x="0" y="34199"/>
                </a:lnTo>
                <a:cubicBezTo>
                  <a:pt x="0" y="15324"/>
                  <a:pt x="15324" y="0"/>
                  <a:pt x="34199" y="0"/>
                </a:cubicBezTo>
                <a:close/>
              </a:path>
            </a:pathLst>
          </a:custGeom>
          <a:solidFill>
            <a:srgbClr val="4C8A7A"/>
          </a:solidFill>
          <a:ln/>
        </p:spPr>
      </p:sp>
      <p:sp>
        <p:nvSpPr>
          <p:cNvPr id="26" name="Text 24"/>
          <p:cNvSpPr/>
          <p:nvPr/>
        </p:nvSpPr>
        <p:spPr>
          <a:xfrm>
            <a:off x="7069808" y="2564937"/>
            <a:ext cx="136797" cy="20519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7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2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7344069" y="2496539"/>
            <a:ext cx="2812881" cy="2393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12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Resist False Collapse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7344069" y="2770132"/>
            <a:ext cx="2804331" cy="20519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7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Avoid premature commitment to wrong states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6967878" y="3146323"/>
            <a:ext cx="273593" cy="273593"/>
          </a:xfrm>
          <a:custGeom>
            <a:avLst/>
            <a:gdLst/>
            <a:ahLst/>
            <a:cxnLst/>
            <a:rect l="l" t="t" r="r" b="b"/>
            <a:pathLst>
              <a:path w="273593" h="273593">
                <a:moveTo>
                  <a:pt x="34199" y="0"/>
                </a:moveTo>
                <a:lnTo>
                  <a:pt x="239394" y="0"/>
                </a:lnTo>
                <a:cubicBezTo>
                  <a:pt x="258269" y="0"/>
                  <a:pt x="273593" y="15324"/>
                  <a:pt x="273593" y="34199"/>
                </a:cubicBezTo>
                <a:lnTo>
                  <a:pt x="273593" y="239394"/>
                </a:lnTo>
                <a:cubicBezTo>
                  <a:pt x="273593" y="258269"/>
                  <a:pt x="258269" y="273593"/>
                  <a:pt x="239394" y="273593"/>
                </a:cubicBezTo>
                <a:lnTo>
                  <a:pt x="34199" y="273593"/>
                </a:lnTo>
                <a:cubicBezTo>
                  <a:pt x="15324" y="273593"/>
                  <a:pt x="0" y="258269"/>
                  <a:pt x="0" y="239394"/>
                </a:cubicBezTo>
                <a:lnTo>
                  <a:pt x="0" y="34199"/>
                </a:lnTo>
                <a:cubicBezTo>
                  <a:pt x="0" y="15324"/>
                  <a:pt x="15324" y="0"/>
                  <a:pt x="34199" y="0"/>
                </a:cubicBezTo>
                <a:close/>
              </a:path>
            </a:pathLst>
          </a:custGeom>
          <a:solidFill>
            <a:srgbClr val="4C8A7A"/>
          </a:solidFill>
          <a:ln/>
        </p:spPr>
      </p:sp>
      <p:sp>
        <p:nvSpPr>
          <p:cNvPr id="30" name="Text 28"/>
          <p:cNvSpPr/>
          <p:nvPr/>
        </p:nvSpPr>
        <p:spPr>
          <a:xfrm>
            <a:off x="7068071" y="3180522"/>
            <a:ext cx="145346" cy="20519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7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3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7344069" y="3112123"/>
            <a:ext cx="2274244" cy="2393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12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Restore After Drift</a:t>
            </a: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7344069" y="3385717"/>
            <a:ext cx="2265694" cy="20519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7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Recover from degraded observations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6967878" y="3761907"/>
            <a:ext cx="273593" cy="273593"/>
          </a:xfrm>
          <a:custGeom>
            <a:avLst/>
            <a:gdLst/>
            <a:ahLst/>
            <a:cxnLst/>
            <a:rect l="l" t="t" r="r" b="b"/>
            <a:pathLst>
              <a:path w="273593" h="273593">
                <a:moveTo>
                  <a:pt x="34199" y="0"/>
                </a:moveTo>
                <a:lnTo>
                  <a:pt x="239394" y="0"/>
                </a:lnTo>
                <a:cubicBezTo>
                  <a:pt x="258269" y="0"/>
                  <a:pt x="273593" y="15324"/>
                  <a:pt x="273593" y="34199"/>
                </a:cubicBezTo>
                <a:lnTo>
                  <a:pt x="273593" y="239394"/>
                </a:lnTo>
                <a:cubicBezTo>
                  <a:pt x="273593" y="258269"/>
                  <a:pt x="258269" y="273593"/>
                  <a:pt x="239394" y="273593"/>
                </a:cubicBezTo>
                <a:lnTo>
                  <a:pt x="34199" y="273593"/>
                </a:lnTo>
                <a:cubicBezTo>
                  <a:pt x="15324" y="273593"/>
                  <a:pt x="0" y="258269"/>
                  <a:pt x="0" y="239394"/>
                </a:cubicBezTo>
                <a:lnTo>
                  <a:pt x="0" y="34199"/>
                </a:lnTo>
                <a:cubicBezTo>
                  <a:pt x="0" y="15324"/>
                  <a:pt x="15324" y="0"/>
                  <a:pt x="34199" y="0"/>
                </a:cubicBezTo>
                <a:close/>
              </a:path>
            </a:pathLst>
          </a:custGeom>
          <a:solidFill>
            <a:srgbClr val="4C8A7A"/>
          </a:solidFill>
          <a:ln/>
        </p:spPr>
      </p:sp>
      <p:sp>
        <p:nvSpPr>
          <p:cNvPr id="34" name="Text 32"/>
          <p:cNvSpPr/>
          <p:nvPr/>
        </p:nvSpPr>
        <p:spPr>
          <a:xfrm>
            <a:off x="7069874" y="3796107"/>
            <a:ext cx="136797" cy="20519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7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4</a:t>
            </a:r>
            <a:endParaRPr lang="en-US" sz="1600" dirty="0"/>
          </a:p>
        </p:txBody>
      </p:sp>
      <p:sp>
        <p:nvSpPr>
          <p:cNvPr id="35" name="Text 33"/>
          <p:cNvSpPr/>
          <p:nvPr/>
        </p:nvSpPr>
        <p:spPr>
          <a:xfrm>
            <a:off x="7344069" y="3727708"/>
            <a:ext cx="1855304" cy="2393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12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Defer Unsafe Commitment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7344069" y="4001302"/>
            <a:ext cx="1846755" cy="20519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7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Wait for structural confidence</a:t>
            </a:r>
            <a:endParaRPr lang="en-US" sz="1600" dirty="0"/>
          </a:p>
        </p:txBody>
      </p:sp>
      <p:sp>
        <p:nvSpPr>
          <p:cNvPr id="37" name="Shape 35"/>
          <p:cNvSpPr/>
          <p:nvPr/>
        </p:nvSpPr>
        <p:spPr>
          <a:xfrm>
            <a:off x="6762683" y="5317969"/>
            <a:ext cx="5087125" cy="1196971"/>
          </a:xfrm>
          <a:custGeom>
            <a:avLst/>
            <a:gdLst/>
            <a:ahLst/>
            <a:cxnLst/>
            <a:rect l="l" t="t" r="r" b="b"/>
            <a:pathLst>
              <a:path w="5087125" h="1196971">
                <a:moveTo>
                  <a:pt x="68395" y="0"/>
                </a:moveTo>
                <a:lnTo>
                  <a:pt x="5018730" y="0"/>
                </a:lnTo>
                <a:cubicBezTo>
                  <a:pt x="5056503" y="0"/>
                  <a:pt x="5087125" y="30621"/>
                  <a:pt x="5087125" y="68395"/>
                </a:cubicBezTo>
                <a:lnTo>
                  <a:pt x="5087125" y="1128576"/>
                </a:lnTo>
                <a:cubicBezTo>
                  <a:pt x="5087125" y="1166349"/>
                  <a:pt x="5056503" y="1196971"/>
                  <a:pt x="5018730" y="1196971"/>
                </a:cubicBezTo>
                <a:lnTo>
                  <a:pt x="68395" y="1196971"/>
                </a:lnTo>
                <a:cubicBezTo>
                  <a:pt x="30621" y="1196971"/>
                  <a:pt x="0" y="1166349"/>
                  <a:pt x="0" y="1128576"/>
                </a:cubicBezTo>
                <a:lnTo>
                  <a:pt x="0" y="68395"/>
                </a:lnTo>
                <a:cubicBezTo>
                  <a:pt x="0" y="30621"/>
                  <a:pt x="30621" y="0"/>
                  <a:pt x="68395" y="0"/>
                </a:cubicBezTo>
                <a:close/>
              </a:path>
            </a:pathLst>
          </a:custGeom>
          <a:solidFill>
            <a:srgbClr val="2F3E3B"/>
          </a:solidFill>
          <a:ln/>
        </p:spPr>
      </p:sp>
      <p:sp>
        <p:nvSpPr>
          <p:cNvPr id="38" name="Shape 36"/>
          <p:cNvSpPr/>
          <p:nvPr/>
        </p:nvSpPr>
        <p:spPr>
          <a:xfrm>
            <a:off x="6959328" y="5506065"/>
            <a:ext cx="205195" cy="205195"/>
          </a:xfrm>
          <a:custGeom>
            <a:avLst/>
            <a:gdLst/>
            <a:ahLst/>
            <a:cxnLst/>
            <a:rect l="l" t="t" r="r" b="b"/>
            <a:pathLst>
              <a:path w="205195" h="205195">
                <a:moveTo>
                  <a:pt x="25649" y="25649"/>
                </a:moveTo>
                <a:cubicBezTo>
                  <a:pt x="25649" y="18556"/>
                  <a:pt x="19918" y="12825"/>
                  <a:pt x="12825" y="12825"/>
                </a:cubicBezTo>
                <a:cubicBezTo>
                  <a:pt x="5731" y="12825"/>
                  <a:pt x="0" y="18556"/>
                  <a:pt x="0" y="25649"/>
                </a:cubicBezTo>
                <a:lnTo>
                  <a:pt x="0" y="160309"/>
                </a:lnTo>
                <a:cubicBezTo>
                  <a:pt x="0" y="178023"/>
                  <a:pt x="14348" y="192370"/>
                  <a:pt x="32062" y="192370"/>
                </a:cubicBezTo>
                <a:lnTo>
                  <a:pt x="192370" y="192370"/>
                </a:lnTo>
                <a:cubicBezTo>
                  <a:pt x="199464" y="192370"/>
                  <a:pt x="205195" y="186639"/>
                  <a:pt x="205195" y="179546"/>
                </a:cubicBezTo>
                <a:cubicBezTo>
                  <a:pt x="205195" y="172452"/>
                  <a:pt x="199464" y="166721"/>
                  <a:pt x="192370" y="166721"/>
                </a:cubicBezTo>
                <a:lnTo>
                  <a:pt x="32062" y="166721"/>
                </a:lnTo>
                <a:cubicBezTo>
                  <a:pt x="28535" y="166721"/>
                  <a:pt x="25649" y="163835"/>
                  <a:pt x="25649" y="160309"/>
                </a:cubicBezTo>
                <a:lnTo>
                  <a:pt x="25649" y="25649"/>
                </a:lnTo>
                <a:close/>
                <a:moveTo>
                  <a:pt x="188603" y="60356"/>
                </a:moveTo>
                <a:cubicBezTo>
                  <a:pt x="193613" y="55347"/>
                  <a:pt x="193613" y="47211"/>
                  <a:pt x="188603" y="42201"/>
                </a:cubicBezTo>
                <a:cubicBezTo>
                  <a:pt x="183593" y="37192"/>
                  <a:pt x="175458" y="37192"/>
                  <a:pt x="170448" y="42201"/>
                </a:cubicBezTo>
                <a:lnTo>
                  <a:pt x="128247" y="84443"/>
                </a:lnTo>
                <a:lnTo>
                  <a:pt x="105243" y="61478"/>
                </a:lnTo>
                <a:cubicBezTo>
                  <a:pt x="100233" y="56469"/>
                  <a:pt x="92097" y="56469"/>
                  <a:pt x="87088" y="61478"/>
                </a:cubicBezTo>
                <a:lnTo>
                  <a:pt x="48614" y="99952"/>
                </a:lnTo>
                <a:cubicBezTo>
                  <a:pt x="43604" y="104962"/>
                  <a:pt x="43604" y="113098"/>
                  <a:pt x="48614" y="118107"/>
                </a:cubicBezTo>
                <a:cubicBezTo>
                  <a:pt x="53623" y="123117"/>
                  <a:pt x="61759" y="123117"/>
                  <a:pt x="66769" y="118107"/>
                </a:cubicBezTo>
                <a:lnTo>
                  <a:pt x="96185" y="88691"/>
                </a:lnTo>
                <a:lnTo>
                  <a:pt x="119189" y="111695"/>
                </a:lnTo>
                <a:cubicBezTo>
                  <a:pt x="124199" y="116705"/>
                  <a:pt x="132335" y="116705"/>
                  <a:pt x="137344" y="111695"/>
                </a:cubicBezTo>
                <a:lnTo>
                  <a:pt x="188643" y="60396"/>
                </a:lnTo>
                <a:close/>
              </a:path>
            </a:pathLst>
          </a:custGeom>
          <a:solidFill>
            <a:srgbClr val="8FB7AC"/>
          </a:solidFill>
          <a:ln/>
        </p:spPr>
      </p:sp>
      <p:sp>
        <p:nvSpPr>
          <p:cNvPr id="39" name="Text 37"/>
          <p:cNvSpPr/>
          <p:nvPr/>
        </p:nvSpPr>
        <p:spPr>
          <a:xfrm>
            <a:off x="7292770" y="5488965"/>
            <a:ext cx="1658659" cy="2393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46" b="1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Target Environments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6959328" y="5865156"/>
            <a:ext cx="119697" cy="136797"/>
          </a:xfrm>
          <a:custGeom>
            <a:avLst/>
            <a:gdLst/>
            <a:ahLst/>
            <a:cxnLst/>
            <a:rect l="l" t="t" r="r" b="b"/>
            <a:pathLst>
              <a:path w="119697" h="136797">
                <a:moveTo>
                  <a:pt x="116170" y="18729"/>
                </a:moveTo>
                <a:cubicBezTo>
                  <a:pt x="119991" y="21508"/>
                  <a:pt x="120846" y="26852"/>
                  <a:pt x="118067" y="30672"/>
                </a:cubicBezTo>
                <a:lnTo>
                  <a:pt x="49669" y="124720"/>
                </a:lnTo>
                <a:cubicBezTo>
                  <a:pt x="48199" y="126751"/>
                  <a:pt x="45928" y="128006"/>
                  <a:pt x="43417" y="128220"/>
                </a:cubicBezTo>
                <a:cubicBezTo>
                  <a:pt x="40905" y="128434"/>
                  <a:pt x="38474" y="127499"/>
                  <a:pt x="36711" y="125735"/>
                </a:cubicBezTo>
                <a:lnTo>
                  <a:pt x="2512" y="91536"/>
                </a:lnTo>
                <a:cubicBezTo>
                  <a:pt x="-828" y="88196"/>
                  <a:pt x="-828" y="82773"/>
                  <a:pt x="2512" y="79433"/>
                </a:cubicBezTo>
                <a:cubicBezTo>
                  <a:pt x="5851" y="76093"/>
                  <a:pt x="11275" y="76093"/>
                  <a:pt x="14615" y="79433"/>
                </a:cubicBezTo>
                <a:lnTo>
                  <a:pt x="41734" y="106552"/>
                </a:lnTo>
                <a:lnTo>
                  <a:pt x="104254" y="20600"/>
                </a:lnTo>
                <a:cubicBezTo>
                  <a:pt x="107033" y="16779"/>
                  <a:pt x="112376" y="15924"/>
                  <a:pt x="116197" y="18703"/>
                </a:cubicBezTo>
                <a:close/>
              </a:path>
            </a:pathLst>
          </a:custGeom>
          <a:solidFill>
            <a:srgbClr val="8FB7AC"/>
          </a:solidFill>
          <a:ln/>
        </p:spPr>
      </p:sp>
      <p:sp>
        <p:nvSpPr>
          <p:cNvPr id="41" name="Text 39"/>
          <p:cNvSpPr/>
          <p:nvPr/>
        </p:nvSpPr>
        <p:spPr>
          <a:xfrm>
            <a:off x="7173073" y="5830957"/>
            <a:ext cx="1196971" cy="20519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7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Deep-sea traversal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9382325" y="5865156"/>
            <a:ext cx="119697" cy="136797"/>
          </a:xfrm>
          <a:custGeom>
            <a:avLst/>
            <a:gdLst/>
            <a:ahLst/>
            <a:cxnLst/>
            <a:rect l="l" t="t" r="r" b="b"/>
            <a:pathLst>
              <a:path w="119697" h="136797">
                <a:moveTo>
                  <a:pt x="116170" y="18729"/>
                </a:moveTo>
                <a:cubicBezTo>
                  <a:pt x="119991" y="21508"/>
                  <a:pt x="120846" y="26852"/>
                  <a:pt x="118067" y="30672"/>
                </a:cubicBezTo>
                <a:lnTo>
                  <a:pt x="49669" y="124720"/>
                </a:lnTo>
                <a:cubicBezTo>
                  <a:pt x="48199" y="126751"/>
                  <a:pt x="45928" y="128006"/>
                  <a:pt x="43417" y="128220"/>
                </a:cubicBezTo>
                <a:cubicBezTo>
                  <a:pt x="40905" y="128434"/>
                  <a:pt x="38474" y="127499"/>
                  <a:pt x="36711" y="125735"/>
                </a:cubicBezTo>
                <a:lnTo>
                  <a:pt x="2512" y="91536"/>
                </a:lnTo>
                <a:cubicBezTo>
                  <a:pt x="-828" y="88196"/>
                  <a:pt x="-828" y="82773"/>
                  <a:pt x="2512" y="79433"/>
                </a:cubicBezTo>
                <a:cubicBezTo>
                  <a:pt x="5851" y="76093"/>
                  <a:pt x="11275" y="76093"/>
                  <a:pt x="14615" y="79433"/>
                </a:cubicBezTo>
                <a:lnTo>
                  <a:pt x="41734" y="106552"/>
                </a:lnTo>
                <a:lnTo>
                  <a:pt x="104254" y="20600"/>
                </a:lnTo>
                <a:cubicBezTo>
                  <a:pt x="107033" y="16779"/>
                  <a:pt x="112376" y="15924"/>
                  <a:pt x="116197" y="18703"/>
                </a:cubicBezTo>
                <a:close/>
              </a:path>
            </a:pathLst>
          </a:custGeom>
          <a:solidFill>
            <a:srgbClr val="8FB7AC"/>
          </a:solidFill>
          <a:ln/>
        </p:spPr>
      </p:sp>
      <p:sp>
        <p:nvSpPr>
          <p:cNvPr id="43" name="Text 41"/>
          <p:cNvSpPr/>
          <p:nvPr/>
        </p:nvSpPr>
        <p:spPr>
          <a:xfrm>
            <a:off x="9596070" y="5830957"/>
            <a:ext cx="957576" cy="20519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7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Urban canyons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6959328" y="6172948"/>
            <a:ext cx="119697" cy="136797"/>
          </a:xfrm>
          <a:custGeom>
            <a:avLst/>
            <a:gdLst/>
            <a:ahLst/>
            <a:cxnLst/>
            <a:rect l="l" t="t" r="r" b="b"/>
            <a:pathLst>
              <a:path w="119697" h="136797">
                <a:moveTo>
                  <a:pt x="116170" y="18729"/>
                </a:moveTo>
                <a:cubicBezTo>
                  <a:pt x="119991" y="21508"/>
                  <a:pt x="120846" y="26852"/>
                  <a:pt x="118067" y="30672"/>
                </a:cubicBezTo>
                <a:lnTo>
                  <a:pt x="49669" y="124720"/>
                </a:lnTo>
                <a:cubicBezTo>
                  <a:pt x="48199" y="126751"/>
                  <a:pt x="45928" y="128006"/>
                  <a:pt x="43417" y="128220"/>
                </a:cubicBezTo>
                <a:cubicBezTo>
                  <a:pt x="40905" y="128434"/>
                  <a:pt x="38474" y="127499"/>
                  <a:pt x="36711" y="125735"/>
                </a:cubicBezTo>
                <a:lnTo>
                  <a:pt x="2512" y="91536"/>
                </a:lnTo>
                <a:cubicBezTo>
                  <a:pt x="-828" y="88196"/>
                  <a:pt x="-828" y="82773"/>
                  <a:pt x="2512" y="79433"/>
                </a:cubicBezTo>
                <a:cubicBezTo>
                  <a:pt x="5851" y="76093"/>
                  <a:pt x="11275" y="76093"/>
                  <a:pt x="14615" y="79433"/>
                </a:cubicBezTo>
                <a:lnTo>
                  <a:pt x="41734" y="106552"/>
                </a:lnTo>
                <a:lnTo>
                  <a:pt x="104254" y="20600"/>
                </a:lnTo>
                <a:cubicBezTo>
                  <a:pt x="107033" y="16779"/>
                  <a:pt x="112376" y="15924"/>
                  <a:pt x="116197" y="18703"/>
                </a:cubicBezTo>
                <a:close/>
              </a:path>
            </a:pathLst>
          </a:custGeom>
          <a:solidFill>
            <a:srgbClr val="8FB7AC"/>
          </a:solidFill>
          <a:ln/>
        </p:spPr>
      </p:sp>
      <p:sp>
        <p:nvSpPr>
          <p:cNvPr id="45" name="Text 43"/>
          <p:cNvSpPr/>
          <p:nvPr/>
        </p:nvSpPr>
        <p:spPr>
          <a:xfrm>
            <a:off x="7173073" y="6138749"/>
            <a:ext cx="974676" cy="20519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7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GNSS dropouts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9382325" y="6172948"/>
            <a:ext cx="119697" cy="136797"/>
          </a:xfrm>
          <a:custGeom>
            <a:avLst/>
            <a:gdLst/>
            <a:ahLst/>
            <a:cxnLst/>
            <a:rect l="l" t="t" r="r" b="b"/>
            <a:pathLst>
              <a:path w="119697" h="136797">
                <a:moveTo>
                  <a:pt x="116170" y="18729"/>
                </a:moveTo>
                <a:cubicBezTo>
                  <a:pt x="119991" y="21508"/>
                  <a:pt x="120846" y="26852"/>
                  <a:pt x="118067" y="30672"/>
                </a:cubicBezTo>
                <a:lnTo>
                  <a:pt x="49669" y="124720"/>
                </a:lnTo>
                <a:cubicBezTo>
                  <a:pt x="48199" y="126751"/>
                  <a:pt x="45928" y="128006"/>
                  <a:pt x="43417" y="128220"/>
                </a:cubicBezTo>
                <a:cubicBezTo>
                  <a:pt x="40905" y="128434"/>
                  <a:pt x="38474" y="127499"/>
                  <a:pt x="36711" y="125735"/>
                </a:cubicBezTo>
                <a:lnTo>
                  <a:pt x="2512" y="91536"/>
                </a:lnTo>
                <a:cubicBezTo>
                  <a:pt x="-828" y="88196"/>
                  <a:pt x="-828" y="82773"/>
                  <a:pt x="2512" y="79433"/>
                </a:cubicBezTo>
                <a:cubicBezTo>
                  <a:pt x="5851" y="76093"/>
                  <a:pt x="11275" y="76093"/>
                  <a:pt x="14615" y="79433"/>
                </a:cubicBezTo>
                <a:lnTo>
                  <a:pt x="41734" y="106552"/>
                </a:lnTo>
                <a:lnTo>
                  <a:pt x="104254" y="20600"/>
                </a:lnTo>
                <a:cubicBezTo>
                  <a:pt x="107033" y="16779"/>
                  <a:pt x="112376" y="15924"/>
                  <a:pt x="116197" y="18703"/>
                </a:cubicBezTo>
                <a:close/>
              </a:path>
            </a:pathLst>
          </a:custGeom>
          <a:solidFill>
            <a:srgbClr val="8FB7AC"/>
          </a:solidFill>
          <a:ln/>
        </p:spPr>
      </p:sp>
      <p:sp>
        <p:nvSpPr>
          <p:cNvPr id="47" name="Text 45"/>
          <p:cNvSpPr/>
          <p:nvPr/>
        </p:nvSpPr>
        <p:spPr>
          <a:xfrm>
            <a:off x="9596070" y="6138749"/>
            <a:ext cx="1017425" cy="20519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7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Orbital blackout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5F7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thumbs.dreamstime.com/7c90de2ba3735e08ffda715fb6f972aa1f418779.jpg">    </p:cNvPr>
          <p:cNvPicPr>
            <a:picLocks noChangeAspect="1"/>
          </p:cNvPicPr>
          <p:nvPr/>
        </p:nvPicPr>
        <p:blipFill>
          <a:blip r:embed="rId1">
            <a:alphaModFix amt="15000"/>
          </a:blip>
          <a:srcRect l="0" r="0" t="7786" b="7786"/>
          <a:stretch/>
        </p:blipFill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rotWithShape="1" flip="none">
            <a:gsLst>
              <a:gs pos="0">
                <a:srgbClr val="2F3E3B">
                  <a:alpha val="90000"/>
                </a:srgbClr>
              </a:gs>
              <a:gs pos="50000">
                <a:srgbClr val="2F3E3B">
                  <a:alpha val="8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</a:gradFill>
          <a:ln/>
        </p:spPr>
      </p:sp>
      <p:sp>
        <p:nvSpPr>
          <p:cNvPr id="4" name="Shape 1"/>
          <p:cNvSpPr/>
          <p:nvPr/>
        </p:nvSpPr>
        <p:spPr>
          <a:xfrm>
            <a:off x="381000" y="1814513"/>
            <a:ext cx="1028700" cy="419100"/>
          </a:xfrm>
          <a:custGeom>
            <a:avLst/>
            <a:gdLst/>
            <a:ahLst/>
            <a:cxnLst/>
            <a:rect l="l" t="t" r="r" b="b"/>
            <a:pathLst>
              <a:path w="1028700" h="419100">
                <a:moveTo>
                  <a:pt x="76201" y="0"/>
                </a:moveTo>
                <a:lnTo>
                  <a:pt x="952499" y="0"/>
                </a:lnTo>
                <a:cubicBezTo>
                  <a:pt x="994584" y="0"/>
                  <a:pt x="1028700" y="34116"/>
                  <a:pt x="1028700" y="76201"/>
                </a:cubicBezTo>
                <a:lnTo>
                  <a:pt x="1028700" y="342899"/>
                </a:lnTo>
                <a:cubicBezTo>
                  <a:pt x="1028700" y="384984"/>
                  <a:pt x="994584" y="419100"/>
                  <a:pt x="952499" y="419100"/>
                </a:cubicBezTo>
                <a:lnTo>
                  <a:pt x="76201" y="419100"/>
                </a:lnTo>
                <a:cubicBezTo>
                  <a:pt x="34116" y="419100"/>
                  <a:pt x="0" y="384984"/>
                  <a:pt x="0" y="342899"/>
                </a:cubicBezTo>
                <a:lnTo>
                  <a:pt x="0" y="76201"/>
                </a:lnTo>
                <a:cubicBezTo>
                  <a:pt x="0" y="34144"/>
                  <a:pt x="34144" y="0"/>
                  <a:pt x="76201" y="0"/>
                </a:cubicBezTo>
                <a:close/>
              </a:path>
            </a:pathLst>
          </a:custGeom>
          <a:solidFill>
            <a:srgbClr val="8FB7AC">
              <a:alpha val="20000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571500" y="1890713"/>
            <a:ext cx="7429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spc="150" kern="0" dirty="0">
                <a:solidFill>
                  <a:srgbClr val="F5F7F6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PART I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381000" y="2462213"/>
            <a:ext cx="6943725" cy="1714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Mathematical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Foundation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381000" y="4405313"/>
            <a:ext cx="914400" cy="38100"/>
          </a:xfrm>
          <a:custGeom>
            <a:avLst/>
            <a:gdLst/>
            <a:ahLst/>
            <a:cxnLst/>
            <a:rect l="l" t="t" r="r" b="b"/>
            <a:pathLst>
              <a:path w="914400" h="38100">
                <a:moveTo>
                  <a:pt x="0" y="0"/>
                </a:moveTo>
                <a:lnTo>
                  <a:pt x="914400" y="0"/>
                </a:lnTo>
                <a:lnTo>
                  <a:pt x="9144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8FB7AC"/>
          </a:solidFill>
          <a:ln/>
        </p:spPr>
      </p:sp>
      <p:sp>
        <p:nvSpPr>
          <p:cNvPr id="8" name="Text 5"/>
          <p:cNvSpPr/>
          <p:nvPr/>
        </p:nvSpPr>
        <p:spPr>
          <a:xfrm>
            <a:off x="381000" y="4672013"/>
            <a:ext cx="6715125" cy="3714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F5F7F6">
                    <a:alpha val="9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The theoretical framework governing equilibrium-based navigation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5F7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1000" y="381000"/>
            <a:ext cx="11506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spc="60" kern="0" dirty="0">
                <a:solidFill>
                  <a:srgbClr val="4C8A7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CHAPTER 1 — 2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81000" y="685800"/>
            <a:ext cx="116014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rgbClr val="2F3E3B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Navigation as Continuity, Not Mere Fix Estimation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81000" y="1257300"/>
            <a:ext cx="5619750" cy="2343150"/>
          </a:xfrm>
          <a:custGeom>
            <a:avLst/>
            <a:gdLst/>
            <a:ahLst/>
            <a:cxnLst/>
            <a:rect l="l" t="t" r="r" b="b"/>
            <a:pathLst>
              <a:path w="5619750" h="2343150">
                <a:moveTo>
                  <a:pt x="76199" y="0"/>
                </a:moveTo>
                <a:lnTo>
                  <a:pt x="5543551" y="0"/>
                </a:lnTo>
                <a:cubicBezTo>
                  <a:pt x="5585634" y="0"/>
                  <a:pt x="5619750" y="34116"/>
                  <a:pt x="5619750" y="76199"/>
                </a:cubicBezTo>
                <a:lnTo>
                  <a:pt x="5619750" y="2266951"/>
                </a:lnTo>
                <a:cubicBezTo>
                  <a:pt x="5619750" y="2309034"/>
                  <a:pt x="5585634" y="2343150"/>
                  <a:pt x="5543551" y="2343150"/>
                </a:cubicBezTo>
                <a:lnTo>
                  <a:pt x="76199" y="2343150"/>
                </a:lnTo>
                <a:cubicBezTo>
                  <a:pt x="34116" y="2343150"/>
                  <a:pt x="0" y="2309034"/>
                  <a:pt x="0" y="2266951"/>
                </a:cubicBezTo>
                <a:lnTo>
                  <a:pt x="0" y="76199"/>
                </a:lnTo>
                <a:cubicBezTo>
                  <a:pt x="0" y="34144"/>
                  <a:pt x="34144" y="0"/>
                  <a:pt x="76199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sx="100000" sy="100000" kx="0" ky="0" algn="bl" rotWithShape="0" blurRad="28575" dist="9525" dir="5400000">
              <a:srgbClr val="000000">
                <a:alpha val="10196"/>
              </a:srgbClr>
            </a:outerShdw>
          </a:effectLst>
        </p:spPr>
      </p:sp>
      <p:sp>
        <p:nvSpPr>
          <p:cNvPr id="5" name="Shape 3"/>
          <p:cNvSpPr/>
          <p:nvPr/>
        </p:nvSpPr>
        <p:spPr>
          <a:xfrm>
            <a:off x="571500" y="14478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90500" y="0"/>
                </a:lnTo>
                <a:cubicBezTo>
                  <a:pt x="295640" y="0"/>
                  <a:pt x="381000" y="85360"/>
                  <a:pt x="381000" y="190500"/>
                </a:cubicBezTo>
                <a:lnTo>
                  <a:pt x="381000" y="190500"/>
                </a:lnTo>
                <a:cubicBezTo>
                  <a:pt x="381000" y="295640"/>
                  <a:pt x="295640" y="381000"/>
                  <a:pt x="190500" y="381000"/>
                </a:cubicBezTo>
                <a:lnTo>
                  <a:pt x="190500" y="381000"/>
                </a:lnTo>
                <a:cubicBezTo>
                  <a:pt x="85360" y="381000"/>
                  <a:pt x="0" y="295640"/>
                  <a:pt x="0" y="190500"/>
                </a:cubicBezTo>
                <a:lnTo>
                  <a:pt x="0" y="190500"/>
                </a:lnTo>
                <a:cubicBezTo>
                  <a:pt x="0" y="85360"/>
                  <a:pt x="85360" y="0"/>
                  <a:pt x="190500" y="0"/>
                </a:cubicBezTo>
                <a:close/>
              </a:path>
            </a:pathLst>
          </a:custGeom>
          <a:solidFill>
            <a:srgbClr val="5F6F6B">
              <a:alpha val="10196"/>
            </a:srgbClr>
          </a:solidFill>
          <a:ln/>
        </p:spPr>
      </p:sp>
      <p:sp>
        <p:nvSpPr>
          <p:cNvPr id="6" name="Shape 4"/>
          <p:cNvSpPr/>
          <p:nvPr/>
        </p:nvSpPr>
        <p:spPr>
          <a:xfrm>
            <a:off x="678656" y="1552575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85725" y="171450"/>
                </a:moveTo>
                <a:cubicBezTo>
                  <a:pt x="133038" y="171450"/>
                  <a:pt x="171450" y="133038"/>
                  <a:pt x="171450" y="85725"/>
                </a:cubicBezTo>
                <a:cubicBezTo>
                  <a:pt x="171450" y="38412"/>
                  <a:pt x="133038" y="0"/>
                  <a:pt x="85725" y="0"/>
                </a:cubicBezTo>
                <a:cubicBezTo>
                  <a:pt x="38412" y="0"/>
                  <a:pt x="0" y="38412"/>
                  <a:pt x="0" y="85725"/>
                </a:cubicBezTo>
                <a:cubicBezTo>
                  <a:pt x="0" y="133038"/>
                  <a:pt x="38412" y="171450"/>
                  <a:pt x="85725" y="171450"/>
                </a:cubicBezTo>
                <a:close/>
                <a:moveTo>
                  <a:pt x="55922" y="55922"/>
                </a:moveTo>
                <a:cubicBezTo>
                  <a:pt x="59070" y="52774"/>
                  <a:pt x="64160" y="52774"/>
                  <a:pt x="67274" y="55922"/>
                </a:cubicBezTo>
                <a:lnTo>
                  <a:pt x="85692" y="74340"/>
                </a:lnTo>
                <a:lnTo>
                  <a:pt x="104109" y="55922"/>
                </a:lnTo>
                <a:cubicBezTo>
                  <a:pt x="107257" y="52774"/>
                  <a:pt x="112347" y="52774"/>
                  <a:pt x="115461" y="55922"/>
                </a:cubicBezTo>
                <a:cubicBezTo>
                  <a:pt x="118575" y="59070"/>
                  <a:pt x="118609" y="64160"/>
                  <a:pt x="115461" y="67274"/>
                </a:cubicBezTo>
                <a:lnTo>
                  <a:pt x="97043" y="85692"/>
                </a:lnTo>
                <a:lnTo>
                  <a:pt x="115461" y="104109"/>
                </a:lnTo>
                <a:cubicBezTo>
                  <a:pt x="118609" y="107257"/>
                  <a:pt x="118609" y="112347"/>
                  <a:pt x="115461" y="115461"/>
                </a:cubicBezTo>
                <a:cubicBezTo>
                  <a:pt x="112313" y="118575"/>
                  <a:pt x="107223" y="118609"/>
                  <a:pt x="104109" y="115461"/>
                </a:cubicBezTo>
                <a:lnTo>
                  <a:pt x="85692" y="97043"/>
                </a:lnTo>
                <a:lnTo>
                  <a:pt x="67274" y="115461"/>
                </a:lnTo>
                <a:cubicBezTo>
                  <a:pt x="64126" y="118609"/>
                  <a:pt x="59036" y="118609"/>
                  <a:pt x="55922" y="115461"/>
                </a:cubicBezTo>
                <a:cubicBezTo>
                  <a:pt x="52808" y="112313"/>
                  <a:pt x="52774" y="107223"/>
                  <a:pt x="55922" y="104109"/>
                </a:cubicBezTo>
                <a:lnTo>
                  <a:pt x="74340" y="85692"/>
                </a:lnTo>
                <a:lnTo>
                  <a:pt x="55922" y="67274"/>
                </a:lnTo>
                <a:cubicBezTo>
                  <a:pt x="52774" y="64126"/>
                  <a:pt x="52774" y="59036"/>
                  <a:pt x="55922" y="55922"/>
                </a:cubicBezTo>
                <a:close/>
              </a:path>
            </a:pathLst>
          </a:custGeom>
          <a:solidFill>
            <a:srgbClr val="5F6F6B"/>
          </a:solidFill>
          <a:ln/>
        </p:spPr>
      </p:sp>
      <p:sp>
        <p:nvSpPr>
          <p:cNvPr id="7" name="Text 5"/>
          <p:cNvSpPr/>
          <p:nvPr/>
        </p:nvSpPr>
        <p:spPr>
          <a:xfrm>
            <a:off x="1066800" y="1485900"/>
            <a:ext cx="253365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2F3E3B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Conventional Approach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571500" y="1981200"/>
            <a:ext cx="531495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1F2A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Most navigation systems are constructed as </a:t>
            </a:r>
            <a:pPr>
              <a:lnSpc>
                <a:spcPct val="140000"/>
              </a:lnSpc>
            </a:pPr>
            <a:r>
              <a:rPr lang="en-US" sz="1200" b="1" dirty="0">
                <a:solidFill>
                  <a:srgbClr val="1F2A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recursive estimators</a:t>
            </a:r>
            <a:pPr>
              <a:lnSpc>
                <a:spcPct val="140000"/>
              </a:lnSpc>
            </a:pPr>
            <a:r>
              <a:rPr lang="en-US" sz="1200" dirty="0">
                <a:solidFill>
                  <a:srgbClr val="1F2A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. They attempt to infer latent state from noisy observations through prediction and correction. This is effective when: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590550" y="291465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101322" y="63311"/>
                </a:moveTo>
                <a:lnTo>
                  <a:pt x="77510" y="101411"/>
                </a:lnTo>
                <a:cubicBezTo>
                  <a:pt x="76260" y="103406"/>
                  <a:pt x="74116" y="104656"/>
                  <a:pt x="71765" y="104775"/>
                </a:cubicBezTo>
                <a:cubicBezTo>
                  <a:pt x="69413" y="104894"/>
                  <a:pt x="67151" y="103823"/>
                  <a:pt x="65752" y="101918"/>
                </a:cubicBezTo>
                <a:lnTo>
                  <a:pt x="51465" y="82867"/>
                </a:lnTo>
                <a:cubicBezTo>
                  <a:pt x="49084" y="79712"/>
                  <a:pt x="49738" y="75248"/>
                  <a:pt x="52894" y="72866"/>
                </a:cubicBezTo>
                <a:cubicBezTo>
                  <a:pt x="56049" y="70485"/>
                  <a:pt x="60514" y="71140"/>
                  <a:pt x="62895" y="74295"/>
                </a:cubicBezTo>
                <a:lnTo>
                  <a:pt x="70931" y="85011"/>
                </a:lnTo>
                <a:lnTo>
                  <a:pt x="89208" y="55751"/>
                </a:lnTo>
                <a:cubicBezTo>
                  <a:pt x="91291" y="52417"/>
                  <a:pt x="95696" y="51375"/>
                  <a:pt x="99060" y="53489"/>
                </a:cubicBezTo>
                <a:cubicBezTo>
                  <a:pt x="102424" y="55602"/>
                  <a:pt x="103436" y="59978"/>
                  <a:pt x="101322" y="63341"/>
                </a:cubicBezTo>
                <a:close/>
              </a:path>
            </a:pathLst>
          </a:custGeom>
          <a:solidFill>
            <a:srgbClr val="8FB7AC"/>
          </a:solidFill>
          <a:ln/>
        </p:spPr>
      </p:sp>
      <p:sp>
        <p:nvSpPr>
          <p:cNvPr id="10" name="Text 8"/>
          <p:cNvSpPr/>
          <p:nvPr/>
        </p:nvSpPr>
        <p:spPr>
          <a:xfrm>
            <a:off x="838200" y="2876550"/>
            <a:ext cx="31146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Observation stream remains sufficiently stable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590550" y="321945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101322" y="63311"/>
                </a:moveTo>
                <a:lnTo>
                  <a:pt x="77510" y="101411"/>
                </a:lnTo>
                <a:cubicBezTo>
                  <a:pt x="76260" y="103406"/>
                  <a:pt x="74116" y="104656"/>
                  <a:pt x="71765" y="104775"/>
                </a:cubicBezTo>
                <a:cubicBezTo>
                  <a:pt x="69413" y="104894"/>
                  <a:pt x="67151" y="103823"/>
                  <a:pt x="65752" y="101918"/>
                </a:cubicBezTo>
                <a:lnTo>
                  <a:pt x="51465" y="82867"/>
                </a:lnTo>
                <a:cubicBezTo>
                  <a:pt x="49084" y="79712"/>
                  <a:pt x="49738" y="75248"/>
                  <a:pt x="52894" y="72866"/>
                </a:cubicBezTo>
                <a:cubicBezTo>
                  <a:pt x="56049" y="70485"/>
                  <a:pt x="60514" y="71140"/>
                  <a:pt x="62895" y="74295"/>
                </a:cubicBezTo>
                <a:lnTo>
                  <a:pt x="70931" y="85011"/>
                </a:lnTo>
                <a:lnTo>
                  <a:pt x="89208" y="55751"/>
                </a:lnTo>
                <a:cubicBezTo>
                  <a:pt x="91291" y="52417"/>
                  <a:pt x="95696" y="51375"/>
                  <a:pt x="99060" y="53489"/>
                </a:cubicBezTo>
                <a:cubicBezTo>
                  <a:pt x="102424" y="55602"/>
                  <a:pt x="103436" y="59978"/>
                  <a:pt x="101322" y="63341"/>
                </a:cubicBezTo>
                <a:close/>
              </a:path>
            </a:pathLst>
          </a:custGeom>
          <a:solidFill>
            <a:srgbClr val="8FB7AC"/>
          </a:solidFill>
          <a:ln/>
        </p:spPr>
      </p:sp>
      <p:sp>
        <p:nvSpPr>
          <p:cNvPr id="12" name="Text 10"/>
          <p:cNvSpPr/>
          <p:nvPr/>
        </p:nvSpPr>
        <p:spPr>
          <a:xfrm>
            <a:off x="838200" y="3181350"/>
            <a:ext cx="33337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Environment is well-behaved estimation problem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381000" y="3752850"/>
            <a:ext cx="5619750" cy="3048000"/>
          </a:xfrm>
          <a:custGeom>
            <a:avLst/>
            <a:gdLst/>
            <a:ahLst/>
            <a:cxnLst/>
            <a:rect l="l" t="t" r="r" b="b"/>
            <a:pathLst>
              <a:path w="5619750" h="3048000">
                <a:moveTo>
                  <a:pt x="76200" y="0"/>
                </a:moveTo>
                <a:lnTo>
                  <a:pt x="5543550" y="0"/>
                </a:lnTo>
                <a:cubicBezTo>
                  <a:pt x="5585606" y="0"/>
                  <a:pt x="5619750" y="34144"/>
                  <a:pt x="5619750" y="76200"/>
                </a:cubicBezTo>
                <a:lnTo>
                  <a:pt x="5619750" y="2971800"/>
                </a:lnTo>
                <a:cubicBezTo>
                  <a:pt x="5619750" y="3013856"/>
                  <a:pt x="5585606" y="3048000"/>
                  <a:pt x="5543550" y="3048000"/>
                </a:cubicBezTo>
                <a:lnTo>
                  <a:pt x="76200" y="3048000"/>
                </a:lnTo>
                <a:cubicBezTo>
                  <a:pt x="34144" y="3048000"/>
                  <a:pt x="0" y="3013856"/>
                  <a:pt x="0" y="2971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sx="100000" sy="100000" kx="0" ky="0" algn="bl" rotWithShape="0" blurRad="28575" dist="9525" dir="5400000">
              <a:srgbClr val="000000">
                <a:alpha val="10196"/>
              </a:srgbClr>
            </a:outerShdw>
          </a:effectLst>
        </p:spPr>
      </p:sp>
      <p:sp>
        <p:nvSpPr>
          <p:cNvPr id="14" name="Shape 12"/>
          <p:cNvSpPr/>
          <p:nvPr/>
        </p:nvSpPr>
        <p:spPr>
          <a:xfrm>
            <a:off x="571500" y="394335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90500" y="0"/>
                </a:lnTo>
                <a:cubicBezTo>
                  <a:pt x="295640" y="0"/>
                  <a:pt x="381000" y="85360"/>
                  <a:pt x="381000" y="190500"/>
                </a:cubicBezTo>
                <a:lnTo>
                  <a:pt x="381000" y="190500"/>
                </a:lnTo>
                <a:cubicBezTo>
                  <a:pt x="381000" y="295640"/>
                  <a:pt x="295640" y="381000"/>
                  <a:pt x="190500" y="381000"/>
                </a:cubicBezTo>
                <a:lnTo>
                  <a:pt x="190500" y="381000"/>
                </a:lnTo>
                <a:cubicBezTo>
                  <a:pt x="85360" y="381000"/>
                  <a:pt x="0" y="295640"/>
                  <a:pt x="0" y="190500"/>
                </a:cubicBezTo>
                <a:lnTo>
                  <a:pt x="0" y="190500"/>
                </a:lnTo>
                <a:cubicBezTo>
                  <a:pt x="0" y="85360"/>
                  <a:pt x="85360" y="0"/>
                  <a:pt x="190500" y="0"/>
                </a:cubicBezTo>
                <a:close/>
              </a:path>
            </a:pathLst>
          </a:custGeom>
          <a:solidFill>
            <a:srgbClr val="4C8A7A">
              <a:alpha val="10196"/>
            </a:srgbClr>
          </a:solidFill>
          <a:ln/>
        </p:spPr>
      </p:sp>
      <p:sp>
        <p:nvSpPr>
          <p:cNvPr id="15" name="Shape 13"/>
          <p:cNvSpPr/>
          <p:nvPr/>
        </p:nvSpPr>
        <p:spPr>
          <a:xfrm>
            <a:off x="678656" y="4048125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85725" y="171450"/>
                </a:moveTo>
                <a:cubicBezTo>
                  <a:pt x="133038" y="171450"/>
                  <a:pt x="171450" y="133038"/>
                  <a:pt x="171450" y="85725"/>
                </a:cubicBezTo>
                <a:cubicBezTo>
                  <a:pt x="171450" y="38412"/>
                  <a:pt x="133038" y="0"/>
                  <a:pt x="85725" y="0"/>
                </a:cubicBezTo>
                <a:cubicBezTo>
                  <a:pt x="38412" y="0"/>
                  <a:pt x="0" y="38412"/>
                  <a:pt x="0" y="85725"/>
                </a:cubicBezTo>
                <a:cubicBezTo>
                  <a:pt x="0" y="133038"/>
                  <a:pt x="38412" y="171450"/>
                  <a:pt x="85725" y="171450"/>
                </a:cubicBezTo>
                <a:close/>
                <a:moveTo>
                  <a:pt x="113987" y="71225"/>
                </a:moveTo>
                <a:lnTo>
                  <a:pt x="87198" y="114088"/>
                </a:lnTo>
                <a:cubicBezTo>
                  <a:pt x="85792" y="116332"/>
                  <a:pt x="83381" y="117738"/>
                  <a:pt x="80736" y="117872"/>
                </a:cubicBezTo>
                <a:cubicBezTo>
                  <a:pt x="78090" y="118006"/>
                  <a:pt x="75545" y="116800"/>
                  <a:pt x="73971" y="114657"/>
                </a:cubicBezTo>
                <a:lnTo>
                  <a:pt x="57898" y="93226"/>
                </a:lnTo>
                <a:cubicBezTo>
                  <a:pt x="55219" y="89676"/>
                  <a:pt x="55956" y="84653"/>
                  <a:pt x="59505" y="81975"/>
                </a:cubicBezTo>
                <a:cubicBezTo>
                  <a:pt x="63055" y="79296"/>
                  <a:pt x="68078" y="80032"/>
                  <a:pt x="70757" y="83582"/>
                </a:cubicBezTo>
                <a:lnTo>
                  <a:pt x="79798" y="95637"/>
                </a:lnTo>
                <a:lnTo>
                  <a:pt x="100359" y="62720"/>
                </a:lnTo>
                <a:cubicBezTo>
                  <a:pt x="102703" y="58969"/>
                  <a:pt x="107659" y="57797"/>
                  <a:pt x="111443" y="60175"/>
                </a:cubicBezTo>
                <a:cubicBezTo>
                  <a:pt x="115226" y="62552"/>
                  <a:pt x="116365" y="67475"/>
                  <a:pt x="113987" y="71259"/>
                </a:cubicBezTo>
                <a:close/>
              </a:path>
            </a:pathLst>
          </a:custGeom>
          <a:solidFill>
            <a:srgbClr val="4C8A7A"/>
          </a:solidFill>
          <a:ln/>
        </p:spPr>
      </p:sp>
      <p:sp>
        <p:nvSpPr>
          <p:cNvPr id="16" name="Text 14"/>
          <p:cNvSpPr/>
          <p:nvPr/>
        </p:nvSpPr>
        <p:spPr>
          <a:xfrm>
            <a:off x="1066800" y="3981450"/>
            <a:ext cx="200977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2F3E3B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NashMark Position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571500" y="4476750"/>
            <a:ext cx="531495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1F2A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Treats navigation as </a:t>
            </a:r>
            <a:pPr>
              <a:lnSpc>
                <a:spcPct val="140000"/>
              </a:lnSpc>
            </a:pPr>
            <a:r>
              <a:rPr lang="en-US" sz="1200" b="1" dirty="0">
                <a:solidFill>
                  <a:srgbClr val="1F2A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preservation of lawful traversal under uncertainty</a:t>
            </a:r>
            <a:pPr>
              <a:lnSpc>
                <a:spcPct val="140000"/>
              </a:lnSpc>
            </a:pPr>
            <a:r>
              <a:rPr lang="en-US" sz="1200" dirty="0">
                <a:solidFill>
                  <a:srgbClr val="1F2A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. The system should: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581025" y="5124450"/>
            <a:ext cx="2552700" cy="685800"/>
          </a:xfrm>
          <a:custGeom>
            <a:avLst/>
            <a:gdLst/>
            <a:ahLst/>
            <a:cxnLst/>
            <a:rect l="l" t="t" r="r" b="b"/>
            <a:pathLst>
              <a:path w="2552700" h="685800">
                <a:moveTo>
                  <a:pt x="19050" y="0"/>
                </a:moveTo>
                <a:lnTo>
                  <a:pt x="2514597" y="0"/>
                </a:lnTo>
                <a:cubicBezTo>
                  <a:pt x="2535641" y="0"/>
                  <a:pt x="2552700" y="17059"/>
                  <a:pt x="2552700" y="38103"/>
                </a:cubicBezTo>
                <a:lnTo>
                  <a:pt x="2552700" y="647697"/>
                </a:lnTo>
                <a:cubicBezTo>
                  <a:pt x="2552700" y="668741"/>
                  <a:pt x="2535641" y="685800"/>
                  <a:pt x="2514597" y="685800"/>
                </a:cubicBezTo>
                <a:lnTo>
                  <a:pt x="19050" y="685800"/>
                </a:lnTo>
                <a:cubicBezTo>
                  <a:pt x="8536" y="685800"/>
                  <a:pt x="0" y="677264"/>
                  <a:pt x="0" y="666750"/>
                </a:cubicBezTo>
                <a:lnTo>
                  <a:pt x="0" y="19050"/>
                </a:lnTo>
                <a:cubicBezTo>
                  <a:pt x="0" y="8536"/>
                  <a:pt x="8536" y="0"/>
                  <a:pt x="19050" y="0"/>
                </a:cubicBezTo>
                <a:close/>
              </a:path>
            </a:pathLst>
          </a:custGeom>
          <a:solidFill>
            <a:srgbClr val="4C8A7A">
              <a:alpha val="5098"/>
            </a:srgbClr>
          </a:solidFill>
          <a:ln/>
        </p:spPr>
      </p:sp>
      <p:sp>
        <p:nvSpPr>
          <p:cNvPr id="19" name="Shape 17"/>
          <p:cNvSpPr/>
          <p:nvPr/>
        </p:nvSpPr>
        <p:spPr>
          <a:xfrm>
            <a:off x="581025" y="5124450"/>
            <a:ext cx="19050" cy="685800"/>
          </a:xfrm>
          <a:custGeom>
            <a:avLst/>
            <a:gdLst/>
            <a:ahLst/>
            <a:cxnLst/>
            <a:rect l="l" t="t" r="r" b="b"/>
            <a:pathLst>
              <a:path w="19050" h="685800">
                <a:moveTo>
                  <a:pt x="19050" y="0"/>
                </a:moveTo>
                <a:lnTo>
                  <a:pt x="19050" y="0"/>
                </a:lnTo>
                <a:lnTo>
                  <a:pt x="19050" y="685800"/>
                </a:lnTo>
                <a:lnTo>
                  <a:pt x="19050" y="685800"/>
                </a:lnTo>
                <a:cubicBezTo>
                  <a:pt x="8536" y="685800"/>
                  <a:pt x="0" y="677264"/>
                  <a:pt x="0" y="666750"/>
                </a:cubicBezTo>
                <a:lnTo>
                  <a:pt x="0" y="19050"/>
                </a:lnTo>
                <a:cubicBezTo>
                  <a:pt x="0" y="8536"/>
                  <a:pt x="8536" y="0"/>
                  <a:pt x="19050" y="0"/>
                </a:cubicBezTo>
                <a:close/>
              </a:path>
            </a:pathLst>
          </a:custGeom>
          <a:solidFill>
            <a:srgbClr val="4C8A7A"/>
          </a:solidFill>
          <a:ln/>
        </p:spPr>
      </p:sp>
      <p:sp>
        <p:nvSpPr>
          <p:cNvPr id="20" name="Text 18"/>
          <p:cNvSpPr/>
          <p:nvPr/>
        </p:nvSpPr>
        <p:spPr>
          <a:xfrm>
            <a:off x="704850" y="5238750"/>
            <a:ext cx="23907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Preserve Coherence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704850" y="5505450"/>
            <a:ext cx="2381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Maintain state consistency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3257550" y="5124450"/>
            <a:ext cx="2552700" cy="685800"/>
          </a:xfrm>
          <a:custGeom>
            <a:avLst/>
            <a:gdLst/>
            <a:ahLst/>
            <a:cxnLst/>
            <a:rect l="l" t="t" r="r" b="b"/>
            <a:pathLst>
              <a:path w="2552700" h="685800">
                <a:moveTo>
                  <a:pt x="19050" y="0"/>
                </a:moveTo>
                <a:lnTo>
                  <a:pt x="2514597" y="0"/>
                </a:lnTo>
                <a:cubicBezTo>
                  <a:pt x="2535641" y="0"/>
                  <a:pt x="2552700" y="17059"/>
                  <a:pt x="2552700" y="38103"/>
                </a:cubicBezTo>
                <a:lnTo>
                  <a:pt x="2552700" y="647697"/>
                </a:lnTo>
                <a:cubicBezTo>
                  <a:pt x="2552700" y="668741"/>
                  <a:pt x="2535641" y="685800"/>
                  <a:pt x="2514597" y="685800"/>
                </a:cubicBezTo>
                <a:lnTo>
                  <a:pt x="19050" y="685800"/>
                </a:lnTo>
                <a:cubicBezTo>
                  <a:pt x="8536" y="685800"/>
                  <a:pt x="0" y="677264"/>
                  <a:pt x="0" y="666750"/>
                </a:cubicBezTo>
                <a:lnTo>
                  <a:pt x="0" y="19050"/>
                </a:lnTo>
                <a:cubicBezTo>
                  <a:pt x="0" y="8536"/>
                  <a:pt x="8536" y="0"/>
                  <a:pt x="19050" y="0"/>
                </a:cubicBezTo>
                <a:close/>
              </a:path>
            </a:pathLst>
          </a:custGeom>
          <a:solidFill>
            <a:srgbClr val="4C8A7A">
              <a:alpha val="5098"/>
            </a:srgbClr>
          </a:solidFill>
          <a:ln/>
        </p:spPr>
      </p:sp>
      <p:sp>
        <p:nvSpPr>
          <p:cNvPr id="23" name="Shape 21"/>
          <p:cNvSpPr/>
          <p:nvPr/>
        </p:nvSpPr>
        <p:spPr>
          <a:xfrm>
            <a:off x="3257550" y="5124450"/>
            <a:ext cx="19050" cy="685800"/>
          </a:xfrm>
          <a:custGeom>
            <a:avLst/>
            <a:gdLst/>
            <a:ahLst/>
            <a:cxnLst/>
            <a:rect l="l" t="t" r="r" b="b"/>
            <a:pathLst>
              <a:path w="19050" h="685800">
                <a:moveTo>
                  <a:pt x="19050" y="0"/>
                </a:moveTo>
                <a:lnTo>
                  <a:pt x="19050" y="0"/>
                </a:lnTo>
                <a:lnTo>
                  <a:pt x="19050" y="685800"/>
                </a:lnTo>
                <a:lnTo>
                  <a:pt x="19050" y="685800"/>
                </a:lnTo>
                <a:cubicBezTo>
                  <a:pt x="8536" y="685800"/>
                  <a:pt x="0" y="677264"/>
                  <a:pt x="0" y="666750"/>
                </a:cubicBezTo>
                <a:lnTo>
                  <a:pt x="0" y="19050"/>
                </a:lnTo>
                <a:cubicBezTo>
                  <a:pt x="0" y="8536"/>
                  <a:pt x="8536" y="0"/>
                  <a:pt x="19050" y="0"/>
                </a:cubicBezTo>
                <a:close/>
              </a:path>
            </a:pathLst>
          </a:custGeom>
          <a:solidFill>
            <a:srgbClr val="4C8A7A"/>
          </a:solidFill>
          <a:ln/>
        </p:spPr>
      </p:sp>
      <p:sp>
        <p:nvSpPr>
          <p:cNvPr id="24" name="Text 22"/>
          <p:cNvSpPr/>
          <p:nvPr/>
        </p:nvSpPr>
        <p:spPr>
          <a:xfrm>
            <a:off x="3381375" y="5238750"/>
            <a:ext cx="23907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Resist Collapse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3381375" y="5505450"/>
            <a:ext cx="2381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Avoid false state transitions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581025" y="5924550"/>
            <a:ext cx="2552700" cy="685800"/>
          </a:xfrm>
          <a:custGeom>
            <a:avLst/>
            <a:gdLst/>
            <a:ahLst/>
            <a:cxnLst/>
            <a:rect l="l" t="t" r="r" b="b"/>
            <a:pathLst>
              <a:path w="2552700" h="685800">
                <a:moveTo>
                  <a:pt x="19050" y="0"/>
                </a:moveTo>
                <a:lnTo>
                  <a:pt x="2514597" y="0"/>
                </a:lnTo>
                <a:cubicBezTo>
                  <a:pt x="2535641" y="0"/>
                  <a:pt x="2552700" y="17059"/>
                  <a:pt x="2552700" y="38103"/>
                </a:cubicBezTo>
                <a:lnTo>
                  <a:pt x="2552700" y="647697"/>
                </a:lnTo>
                <a:cubicBezTo>
                  <a:pt x="2552700" y="668741"/>
                  <a:pt x="2535641" y="685800"/>
                  <a:pt x="2514597" y="685800"/>
                </a:cubicBezTo>
                <a:lnTo>
                  <a:pt x="19050" y="685800"/>
                </a:lnTo>
                <a:cubicBezTo>
                  <a:pt x="8536" y="685800"/>
                  <a:pt x="0" y="677264"/>
                  <a:pt x="0" y="666750"/>
                </a:cubicBezTo>
                <a:lnTo>
                  <a:pt x="0" y="19050"/>
                </a:lnTo>
                <a:cubicBezTo>
                  <a:pt x="0" y="8536"/>
                  <a:pt x="8536" y="0"/>
                  <a:pt x="19050" y="0"/>
                </a:cubicBezTo>
                <a:close/>
              </a:path>
            </a:pathLst>
          </a:custGeom>
          <a:solidFill>
            <a:srgbClr val="4C8A7A">
              <a:alpha val="5098"/>
            </a:srgbClr>
          </a:solidFill>
          <a:ln/>
        </p:spPr>
      </p:sp>
      <p:sp>
        <p:nvSpPr>
          <p:cNvPr id="27" name="Shape 25"/>
          <p:cNvSpPr/>
          <p:nvPr/>
        </p:nvSpPr>
        <p:spPr>
          <a:xfrm>
            <a:off x="581025" y="5924550"/>
            <a:ext cx="19050" cy="685800"/>
          </a:xfrm>
          <a:custGeom>
            <a:avLst/>
            <a:gdLst/>
            <a:ahLst/>
            <a:cxnLst/>
            <a:rect l="l" t="t" r="r" b="b"/>
            <a:pathLst>
              <a:path w="19050" h="685800">
                <a:moveTo>
                  <a:pt x="19050" y="0"/>
                </a:moveTo>
                <a:lnTo>
                  <a:pt x="19050" y="0"/>
                </a:lnTo>
                <a:lnTo>
                  <a:pt x="19050" y="685800"/>
                </a:lnTo>
                <a:lnTo>
                  <a:pt x="19050" y="685800"/>
                </a:lnTo>
                <a:cubicBezTo>
                  <a:pt x="8536" y="685800"/>
                  <a:pt x="0" y="677264"/>
                  <a:pt x="0" y="666750"/>
                </a:cubicBezTo>
                <a:lnTo>
                  <a:pt x="0" y="19050"/>
                </a:lnTo>
                <a:cubicBezTo>
                  <a:pt x="0" y="8536"/>
                  <a:pt x="8536" y="0"/>
                  <a:pt x="19050" y="0"/>
                </a:cubicBezTo>
                <a:close/>
              </a:path>
            </a:pathLst>
          </a:custGeom>
          <a:solidFill>
            <a:srgbClr val="4C8A7A"/>
          </a:solidFill>
          <a:ln/>
        </p:spPr>
      </p:sp>
      <p:sp>
        <p:nvSpPr>
          <p:cNvPr id="28" name="Text 26"/>
          <p:cNvSpPr/>
          <p:nvPr/>
        </p:nvSpPr>
        <p:spPr>
          <a:xfrm>
            <a:off x="704850" y="6038850"/>
            <a:ext cx="23907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Restore After Drift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704850" y="6305550"/>
            <a:ext cx="2381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Recover equilibrium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3257550" y="5924550"/>
            <a:ext cx="2552700" cy="685800"/>
          </a:xfrm>
          <a:custGeom>
            <a:avLst/>
            <a:gdLst/>
            <a:ahLst/>
            <a:cxnLst/>
            <a:rect l="l" t="t" r="r" b="b"/>
            <a:pathLst>
              <a:path w="2552700" h="685800">
                <a:moveTo>
                  <a:pt x="19050" y="0"/>
                </a:moveTo>
                <a:lnTo>
                  <a:pt x="2514597" y="0"/>
                </a:lnTo>
                <a:cubicBezTo>
                  <a:pt x="2535641" y="0"/>
                  <a:pt x="2552700" y="17059"/>
                  <a:pt x="2552700" y="38103"/>
                </a:cubicBezTo>
                <a:lnTo>
                  <a:pt x="2552700" y="647697"/>
                </a:lnTo>
                <a:cubicBezTo>
                  <a:pt x="2552700" y="668741"/>
                  <a:pt x="2535641" y="685800"/>
                  <a:pt x="2514597" y="685800"/>
                </a:cubicBezTo>
                <a:lnTo>
                  <a:pt x="19050" y="685800"/>
                </a:lnTo>
                <a:cubicBezTo>
                  <a:pt x="8536" y="685800"/>
                  <a:pt x="0" y="677264"/>
                  <a:pt x="0" y="666750"/>
                </a:cubicBezTo>
                <a:lnTo>
                  <a:pt x="0" y="19050"/>
                </a:lnTo>
                <a:cubicBezTo>
                  <a:pt x="0" y="8536"/>
                  <a:pt x="8536" y="0"/>
                  <a:pt x="19050" y="0"/>
                </a:cubicBezTo>
                <a:close/>
              </a:path>
            </a:pathLst>
          </a:custGeom>
          <a:solidFill>
            <a:srgbClr val="4C8A7A">
              <a:alpha val="5098"/>
            </a:srgbClr>
          </a:solidFill>
          <a:ln/>
        </p:spPr>
      </p:sp>
      <p:sp>
        <p:nvSpPr>
          <p:cNvPr id="31" name="Shape 29"/>
          <p:cNvSpPr/>
          <p:nvPr/>
        </p:nvSpPr>
        <p:spPr>
          <a:xfrm>
            <a:off x="3257550" y="5924550"/>
            <a:ext cx="19050" cy="685800"/>
          </a:xfrm>
          <a:custGeom>
            <a:avLst/>
            <a:gdLst/>
            <a:ahLst/>
            <a:cxnLst/>
            <a:rect l="l" t="t" r="r" b="b"/>
            <a:pathLst>
              <a:path w="19050" h="685800">
                <a:moveTo>
                  <a:pt x="19050" y="0"/>
                </a:moveTo>
                <a:lnTo>
                  <a:pt x="19050" y="0"/>
                </a:lnTo>
                <a:lnTo>
                  <a:pt x="19050" y="685800"/>
                </a:lnTo>
                <a:lnTo>
                  <a:pt x="19050" y="685800"/>
                </a:lnTo>
                <a:cubicBezTo>
                  <a:pt x="8536" y="685800"/>
                  <a:pt x="0" y="677264"/>
                  <a:pt x="0" y="666750"/>
                </a:cubicBezTo>
                <a:lnTo>
                  <a:pt x="0" y="19050"/>
                </a:lnTo>
                <a:cubicBezTo>
                  <a:pt x="0" y="8536"/>
                  <a:pt x="8536" y="0"/>
                  <a:pt x="19050" y="0"/>
                </a:cubicBezTo>
                <a:close/>
              </a:path>
            </a:pathLst>
          </a:custGeom>
          <a:solidFill>
            <a:srgbClr val="4C8A7A"/>
          </a:solidFill>
          <a:ln/>
        </p:spPr>
      </p:sp>
      <p:sp>
        <p:nvSpPr>
          <p:cNvPr id="32" name="Text 30"/>
          <p:cNvSpPr/>
          <p:nvPr/>
        </p:nvSpPr>
        <p:spPr>
          <a:xfrm>
            <a:off x="3381375" y="6038850"/>
            <a:ext cx="23907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Defer Commitment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3381375" y="6305550"/>
            <a:ext cx="2381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Wait for confidence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6191250" y="1257300"/>
            <a:ext cx="5619750" cy="4152900"/>
          </a:xfrm>
          <a:custGeom>
            <a:avLst/>
            <a:gdLst/>
            <a:ahLst/>
            <a:cxnLst/>
            <a:rect l="l" t="t" r="r" b="b"/>
            <a:pathLst>
              <a:path w="5619750" h="4152900">
                <a:moveTo>
                  <a:pt x="76206" y="0"/>
                </a:moveTo>
                <a:lnTo>
                  <a:pt x="5543544" y="0"/>
                </a:lnTo>
                <a:cubicBezTo>
                  <a:pt x="5585603" y="0"/>
                  <a:pt x="5619750" y="34147"/>
                  <a:pt x="5619750" y="76206"/>
                </a:cubicBezTo>
                <a:lnTo>
                  <a:pt x="5619750" y="4076694"/>
                </a:lnTo>
                <a:cubicBezTo>
                  <a:pt x="5619750" y="4118782"/>
                  <a:pt x="5585632" y="4152900"/>
                  <a:pt x="5543544" y="4152900"/>
                </a:cubicBezTo>
                <a:lnTo>
                  <a:pt x="76206" y="4152900"/>
                </a:lnTo>
                <a:cubicBezTo>
                  <a:pt x="34118" y="4152900"/>
                  <a:pt x="0" y="4118782"/>
                  <a:pt x="0" y="4076694"/>
                </a:cubicBezTo>
                <a:lnTo>
                  <a:pt x="0" y="76206"/>
                </a:lnTo>
                <a:cubicBezTo>
                  <a:pt x="0" y="34147"/>
                  <a:pt x="34147" y="0"/>
                  <a:pt x="76206" y="0"/>
                </a:cubicBezTo>
                <a:close/>
              </a:path>
            </a:pathLst>
          </a:custGeom>
          <a:solidFill>
            <a:srgbClr val="2F3E3B"/>
          </a:solidFill>
          <a:ln/>
        </p:spPr>
      </p:sp>
      <p:sp>
        <p:nvSpPr>
          <p:cNvPr id="35" name="Text 33"/>
          <p:cNvSpPr/>
          <p:nvPr/>
        </p:nvSpPr>
        <p:spPr>
          <a:xfrm>
            <a:off x="6381750" y="1447800"/>
            <a:ext cx="535305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Latent Path Inference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6381750" y="1905000"/>
            <a:ext cx="531495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Let the latent traversal state at step t be defined over a candidate set of route states. A probabilistic inference layer assigns likelihood over those states rather than forcing immediate collapse.</a:t>
            </a:r>
            <a:endParaRPr lang="en-US" sz="1600" dirty="0"/>
          </a:p>
        </p:txBody>
      </p:sp>
      <p:sp>
        <p:nvSpPr>
          <p:cNvPr id="37" name="Shape 35"/>
          <p:cNvSpPr/>
          <p:nvPr/>
        </p:nvSpPr>
        <p:spPr>
          <a:xfrm>
            <a:off x="6381750" y="2800350"/>
            <a:ext cx="5238750" cy="800100"/>
          </a:xfrm>
          <a:custGeom>
            <a:avLst/>
            <a:gdLst/>
            <a:ahLst/>
            <a:cxnLst/>
            <a:rect l="l" t="t" r="r" b="b"/>
            <a:pathLst>
              <a:path w="5238750" h="800100">
                <a:moveTo>
                  <a:pt x="76202" y="0"/>
                </a:moveTo>
                <a:lnTo>
                  <a:pt x="5162548" y="0"/>
                </a:lnTo>
                <a:cubicBezTo>
                  <a:pt x="5204633" y="0"/>
                  <a:pt x="5238750" y="34117"/>
                  <a:pt x="5238750" y="76202"/>
                </a:cubicBezTo>
                <a:lnTo>
                  <a:pt x="5238750" y="723898"/>
                </a:lnTo>
                <a:cubicBezTo>
                  <a:pt x="5238750" y="765983"/>
                  <a:pt x="5204633" y="800100"/>
                  <a:pt x="5162548" y="800100"/>
                </a:cubicBezTo>
                <a:lnTo>
                  <a:pt x="76202" y="800100"/>
                </a:lnTo>
                <a:cubicBezTo>
                  <a:pt x="34117" y="800100"/>
                  <a:pt x="0" y="765983"/>
                  <a:pt x="0" y="7238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38" name="Text 36"/>
          <p:cNvSpPr/>
          <p:nvPr/>
        </p:nvSpPr>
        <p:spPr>
          <a:xfrm>
            <a:off x="6534150" y="2952750"/>
            <a:ext cx="50101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δ</a:t>
            </a:r>
            <a:pPr>
              <a:lnSpc>
                <a:spcPct val="130000"/>
              </a:lnSpc>
            </a:pPr>
            <a:r>
              <a:rPr lang="en-US" sz="9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</a:t>
            </a:r>
            <a:pPr>
              <a:lnSpc>
                <a:spcPct val="130000"/>
              </a:lnSpc>
            </a:pPr>
            <a:r>
              <a:rPr lang="en-US" sz="1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(j) = max</a:t>
            </a:r>
            <a:pPr>
              <a:lnSpc>
                <a:spcPct val="130000"/>
              </a:lnSpc>
            </a:pPr>
            <a:r>
              <a:rPr lang="en-US" sz="9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</a:t>
            </a:r>
            <a:pPr>
              <a:lnSpc>
                <a:spcPct val="130000"/>
              </a:lnSpc>
            </a:pPr>
            <a:r>
              <a:rPr lang="en-US" sz="1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[δ</a:t>
            </a:r>
            <a:pPr>
              <a:lnSpc>
                <a:spcPct val="130000"/>
              </a:lnSpc>
            </a:pPr>
            <a:r>
              <a:rPr lang="en-US" sz="9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t-1</a:t>
            </a:r>
            <a:pPr>
              <a:lnSpc>
                <a:spcPct val="130000"/>
              </a:lnSpc>
            </a:pPr>
            <a:r>
              <a:rPr lang="en-US" sz="1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(i) + log a</a:t>
            </a:r>
            <a:pPr>
              <a:lnSpc>
                <a:spcPct val="130000"/>
              </a:lnSpc>
            </a:pPr>
            <a:r>
              <a:rPr lang="en-US" sz="9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ij</a:t>
            </a:r>
            <a:pPr>
              <a:lnSpc>
                <a:spcPct val="130000"/>
              </a:lnSpc>
            </a:pPr>
            <a:r>
              <a:rPr lang="en-US" sz="1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] + log b</a:t>
            </a:r>
            <a:pPr>
              <a:lnSpc>
                <a:spcPct val="130000"/>
              </a:lnSpc>
            </a:pPr>
            <a:r>
              <a:rPr lang="en-US" sz="9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j</a:t>
            </a:r>
            <a:pPr>
              <a:lnSpc>
                <a:spcPct val="130000"/>
              </a:lnSpc>
            </a:pPr>
            <a:r>
              <a:rPr lang="en-US" sz="1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(t)</a:t>
            </a:r>
            <a:endParaRPr lang="en-US" sz="1600" dirty="0"/>
          </a:p>
        </p:txBody>
      </p:sp>
      <p:sp>
        <p:nvSpPr>
          <p:cNvPr id="39" name="Text 37"/>
          <p:cNvSpPr/>
          <p:nvPr/>
        </p:nvSpPr>
        <p:spPr>
          <a:xfrm>
            <a:off x="6534150" y="3257550"/>
            <a:ext cx="50006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8FB7A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where a</a:t>
            </a:r>
            <a:pPr>
              <a:lnSpc>
                <a:spcPct val="120000"/>
              </a:lnSpc>
            </a:pPr>
            <a:r>
              <a:rPr lang="en-US" sz="788" dirty="0">
                <a:solidFill>
                  <a:srgbClr val="8FB7A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ij</a:t>
            </a:r>
            <a:pPr>
              <a:lnSpc>
                <a:spcPct val="120000"/>
              </a:lnSpc>
            </a:pPr>
            <a:r>
              <a:rPr lang="en-US" sz="1050" dirty="0">
                <a:solidFill>
                  <a:srgbClr val="8FB7A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is transition structure, b</a:t>
            </a:r>
            <a:pPr>
              <a:lnSpc>
                <a:spcPct val="120000"/>
              </a:lnSpc>
            </a:pPr>
            <a:r>
              <a:rPr lang="en-US" sz="788" dirty="0">
                <a:solidFill>
                  <a:srgbClr val="8FB7A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j</a:t>
            </a:r>
            <a:pPr>
              <a:lnSpc>
                <a:spcPct val="120000"/>
              </a:lnSpc>
            </a:pPr>
            <a:r>
              <a:rPr lang="en-US" sz="1050" dirty="0">
                <a:solidFill>
                  <a:srgbClr val="8FB7A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(t) is observation likelihood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6381750" y="3752850"/>
            <a:ext cx="5238750" cy="800100"/>
          </a:xfrm>
          <a:custGeom>
            <a:avLst/>
            <a:gdLst/>
            <a:ahLst/>
            <a:cxnLst/>
            <a:rect l="l" t="t" r="r" b="b"/>
            <a:pathLst>
              <a:path w="5238750" h="800100">
                <a:moveTo>
                  <a:pt x="76202" y="0"/>
                </a:moveTo>
                <a:lnTo>
                  <a:pt x="5162548" y="0"/>
                </a:lnTo>
                <a:cubicBezTo>
                  <a:pt x="5204633" y="0"/>
                  <a:pt x="5238750" y="34117"/>
                  <a:pt x="5238750" y="76202"/>
                </a:cubicBezTo>
                <a:lnTo>
                  <a:pt x="5238750" y="723898"/>
                </a:lnTo>
                <a:cubicBezTo>
                  <a:pt x="5238750" y="765983"/>
                  <a:pt x="5204633" y="800100"/>
                  <a:pt x="5162548" y="800100"/>
                </a:cubicBezTo>
                <a:lnTo>
                  <a:pt x="76202" y="800100"/>
                </a:lnTo>
                <a:cubicBezTo>
                  <a:pt x="34117" y="800100"/>
                  <a:pt x="0" y="765983"/>
                  <a:pt x="0" y="7238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41" name="Text 39"/>
          <p:cNvSpPr/>
          <p:nvPr/>
        </p:nvSpPr>
        <p:spPr>
          <a:xfrm>
            <a:off x="6534150" y="3905250"/>
            <a:ext cx="50101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Γ</a:t>
            </a:r>
            <a:pPr>
              <a:lnSpc>
                <a:spcPct val="130000"/>
              </a:lnSpc>
            </a:pPr>
            <a:r>
              <a:rPr lang="en-US" sz="9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</a:t>
            </a:r>
            <a:pPr>
              <a:lnSpc>
                <a:spcPct val="130000"/>
              </a:lnSpc>
            </a:pPr>
            <a:r>
              <a:rPr lang="en-US" sz="1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= { j : γ</a:t>
            </a:r>
            <a:pPr>
              <a:lnSpc>
                <a:spcPct val="130000"/>
              </a:lnSpc>
            </a:pPr>
            <a:r>
              <a:rPr lang="en-US" sz="9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</a:t>
            </a:r>
            <a:pPr>
              <a:lnSpc>
                <a:spcPct val="130000"/>
              </a:lnSpc>
            </a:pPr>
            <a:r>
              <a:rPr lang="en-US" sz="1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(j) ≥ τ }</a:t>
            </a:r>
            <a:endParaRPr lang="en-US" sz="1600" dirty="0"/>
          </a:p>
        </p:txBody>
      </p:sp>
      <p:sp>
        <p:nvSpPr>
          <p:cNvPr id="42" name="Text 40"/>
          <p:cNvSpPr/>
          <p:nvPr/>
        </p:nvSpPr>
        <p:spPr>
          <a:xfrm>
            <a:off x="6534150" y="4210050"/>
            <a:ext cx="50006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8FB7A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Corridor retention threshold τ maintains structured ambiguity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6196013" y="5569744"/>
            <a:ext cx="5610225" cy="1228725"/>
          </a:xfrm>
          <a:custGeom>
            <a:avLst/>
            <a:gdLst/>
            <a:ahLst/>
            <a:cxnLst/>
            <a:rect l="l" t="t" r="r" b="b"/>
            <a:pathLst>
              <a:path w="5610225" h="1228725">
                <a:moveTo>
                  <a:pt x="76206" y="0"/>
                </a:moveTo>
                <a:lnTo>
                  <a:pt x="5534019" y="0"/>
                </a:lnTo>
                <a:cubicBezTo>
                  <a:pt x="5576107" y="0"/>
                  <a:pt x="5610225" y="34118"/>
                  <a:pt x="5610225" y="76206"/>
                </a:cubicBezTo>
                <a:lnTo>
                  <a:pt x="5610225" y="1152519"/>
                </a:lnTo>
                <a:cubicBezTo>
                  <a:pt x="5610225" y="1194607"/>
                  <a:pt x="5576107" y="1228725"/>
                  <a:pt x="5534019" y="1228725"/>
                </a:cubicBezTo>
                <a:lnTo>
                  <a:pt x="76206" y="1228725"/>
                </a:lnTo>
                <a:cubicBezTo>
                  <a:pt x="34118" y="1228725"/>
                  <a:pt x="0" y="1194607"/>
                  <a:pt x="0" y="1152519"/>
                </a:cubicBezTo>
                <a:lnTo>
                  <a:pt x="0" y="76206"/>
                </a:lnTo>
                <a:cubicBezTo>
                  <a:pt x="0" y="34147"/>
                  <a:pt x="34147" y="0"/>
                  <a:pt x="76206" y="0"/>
                </a:cubicBezTo>
                <a:close/>
              </a:path>
            </a:pathLst>
          </a:custGeom>
          <a:solidFill>
            <a:srgbClr val="4C8A7A">
              <a:alpha val="10196"/>
            </a:srgbClr>
          </a:solidFill>
          <a:ln w="12700">
            <a:solidFill>
              <a:srgbClr val="4C8A7A">
                <a:alpha val="30196"/>
              </a:srgbClr>
            </a:solidFill>
            <a:prstDash val="solid"/>
          </a:ln>
        </p:spPr>
      </p:sp>
      <p:sp>
        <p:nvSpPr>
          <p:cNvPr id="44" name="Shape 42"/>
          <p:cNvSpPr/>
          <p:nvPr/>
        </p:nvSpPr>
        <p:spPr>
          <a:xfrm>
            <a:off x="6381750" y="5803106"/>
            <a:ext cx="200025" cy="228600"/>
          </a:xfrm>
          <a:custGeom>
            <a:avLst/>
            <a:gdLst/>
            <a:ahLst/>
            <a:cxnLst/>
            <a:rect l="l" t="t" r="r" b="b"/>
            <a:pathLst>
              <a:path w="200025" h="228600">
                <a:moveTo>
                  <a:pt x="0" y="96441"/>
                </a:moveTo>
                <a:cubicBezTo>
                  <a:pt x="0" y="66839"/>
                  <a:pt x="23976" y="42863"/>
                  <a:pt x="53578" y="42863"/>
                </a:cubicBezTo>
                <a:lnTo>
                  <a:pt x="57150" y="42863"/>
                </a:lnTo>
                <a:cubicBezTo>
                  <a:pt x="65053" y="42863"/>
                  <a:pt x="71438" y="49247"/>
                  <a:pt x="71438" y="57150"/>
                </a:cubicBezTo>
                <a:cubicBezTo>
                  <a:pt x="71438" y="65053"/>
                  <a:pt x="65053" y="71438"/>
                  <a:pt x="57150" y="71438"/>
                </a:cubicBezTo>
                <a:lnTo>
                  <a:pt x="53578" y="71438"/>
                </a:lnTo>
                <a:cubicBezTo>
                  <a:pt x="39782" y="71438"/>
                  <a:pt x="28575" y="82644"/>
                  <a:pt x="28575" y="96441"/>
                </a:cubicBezTo>
                <a:lnTo>
                  <a:pt x="28575" y="100013"/>
                </a:lnTo>
                <a:lnTo>
                  <a:pt x="57150" y="100013"/>
                </a:lnTo>
                <a:cubicBezTo>
                  <a:pt x="72911" y="100013"/>
                  <a:pt x="85725" y="112827"/>
                  <a:pt x="85725" y="128588"/>
                </a:cubicBezTo>
                <a:lnTo>
                  <a:pt x="85725" y="157163"/>
                </a:lnTo>
                <a:cubicBezTo>
                  <a:pt x="85725" y="172923"/>
                  <a:pt x="72911" y="185738"/>
                  <a:pt x="57150" y="185738"/>
                </a:cubicBezTo>
                <a:lnTo>
                  <a:pt x="28575" y="185738"/>
                </a:lnTo>
                <a:cubicBezTo>
                  <a:pt x="12814" y="185738"/>
                  <a:pt x="0" y="172923"/>
                  <a:pt x="0" y="157163"/>
                </a:cubicBezTo>
                <a:lnTo>
                  <a:pt x="0" y="96441"/>
                </a:lnTo>
                <a:close/>
                <a:moveTo>
                  <a:pt x="114300" y="96441"/>
                </a:moveTo>
                <a:cubicBezTo>
                  <a:pt x="114300" y="66839"/>
                  <a:pt x="138276" y="42863"/>
                  <a:pt x="167878" y="42863"/>
                </a:cubicBezTo>
                <a:lnTo>
                  <a:pt x="171450" y="42863"/>
                </a:lnTo>
                <a:cubicBezTo>
                  <a:pt x="179353" y="42863"/>
                  <a:pt x="185738" y="49247"/>
                  <a:pt x="185738" y="57150"/>
                </a:cubicBezTo>
                <a:cubicBezTo>
                  <a:pt x="185738" y="65053"/>
                  <a:pt x="179353" y="71438"/>
                  <a:pt x="171450" y="71438"/>
                </a:cubicBezTo>
                <a:lnTo>
                  <a:pt x="167878" y="71438"/>
                </a:lnTo>
                <a:cubicBezTo>
                  <a:pt x="154082" y="71438"/>
                  <a:pt x="142875" y="82644"/>
                  <a:pt x="142875" y="96441"/>
                </a:cubicBezTo>
                <a:lnTo>
                  <a:pt x="142875" y="100013"/>
                </a:lnTo>
                <a:lnTo>
                  <a:pt x="171450" y="100013"/>
                </a:lnTo>
                <a:cubicBezTo>
                  <a:pt x="187211" y="100013"/>
                  <a:pt x="200025" y="112827"/>
                  <a:pt x="200025" y="128588"/>
                </a:cubicBezTo>
                <a:lnTo>
                  <a:pt x="200025" y="157163"/>
                </a:lnTo>
                <a:cubicBezTo>
                  <a:pt x="200025" y="172923"/>
                  <a:pt x="187211" y="185738"/>
                  <a:pt x="171450" y="185738"/>
                </a:cubicBezTo>
                <a:lnTo>
                  <a:pt x="142875" y="185738"/>
                </a:lnTo>
                <a:cubicBezTo>
                  <a:pt x="127114" y="185738"/>
                  <a:pt x="114300" y="172923"/>
                  <a:pt x="114300" y="157163"/>
                </a:cubicBezTo>
                <a:lnTo>
                  <a:pt x="114300" y="96441"/>
                </a:lnTo>
                <a:close/>
              </a:path>
            </a:pathLst>
          </a:custGeom>
          <a:solidFill>
            <a:srgbClr val="4C8A7A"/>
          </a:solidFill>
          <a:ln/>
        </p:spPr>
      </p:sp>
      <p:sp>
        <p:nvSpPr>
          <p:cNvPr id="45" name="Text 43"/>
          <p:cNvSpPr/>
          <p:nvPr/>
        </p:nvSpPr>
        <p:spPr>
          <a:xfrm>
            <a:off x="6683425" y="5765006"/>
            <a:ext cx="5010150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350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"Under degraded observation, the system does not have to collapse instantly to one route edge or one path label. It can retain structured ambiguity while remaining traversally coherent."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5F7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22753" y="322753"/>
            <a:ext cx="11611044" cy="1936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17" b="1" spc="51" kern="0" dirty="0">
                <a:solidFill>
                  <a:srgbClr val="4C8A7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CHAPTER 3 — 4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22753" y="580956"/>
            <a:ext cx="11691733" cy="32275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287" b="1" dirty="0">
                <a:solidFill>
                  <a:srgbClr val="2F3E3B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Equilibrium as Governing Principle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22753" y="1065085"/>
            <a:ext cx="5696593" cy="3009673"/>
          </a:xfrm>
          <a:custGeom>
            <a:avLst/>
            <a:gdLst/>
            <a:ahLst/>
            <a:cxnLst/>
            <a:rect l="l" t="t" r="r" b="b"/>
            <a:pathLst>
              <a:path w="5696593" h="3009673">
                <a:moveTo>
                  <a:pt x="64557" y="0"/>
                </a:moveTo>
                <a:lnTo>
                  <a:pt x="5632035" y="0"/>
                </a:lnTo>
                <a:cubicBezTo>
                  <a:pt x="5667690" y="0"/>
                  <a:pt x="5696593" y="28903"/>
                  <a:pt x="5696593" y="64557"/>
                </a:cubicBezTo>
                <a:lnTo>
                  <a:pt x="5696593" y="2945116"/>
                </a:lnTo>
                <a:cubicBezTo>
                  <a:pt x="5696593" y="2980770"/>
                  <a:pt x="5667690" y="3009673"/>
                  <a:pt x="5632035" y="3009673"/>
                </a:cubicBezTo>
                <a:lnTo>
                  <a:pt x="64557" y="3009673"/>
                </a:lnTo>
                <a:cubicBezTo>
                  <a:pt x="28903" y="3009673"/>
                  <a:pt x="0" y="2980770"/>
                  <a:pt x="0" y="2945116"/>
                </a:cubicBezTo>
                <a:lnTo>
                  <a:pt x="0" y="64557"/>
                </a:lnTo>
                <a:cubicBezTo>
                  <a:pt x="0" y="28927"/>
                  <a:pt x="28927" y="0"/>
                  <a:pt x="64557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sx="100000" sy="100000" kx="0" ky="0" algn="bl" rotWithShape="0" blurRad="24206" dist="8069" dir="5400000">
              <a:srgbClr val="000000">
                <a:alpha val="10196"/>
              </a:srgbClr>
            </a:outerShdw>
          </a:effectLst>
        </p:spPr>
      </p:sp>
      <p:sp>
        <p:nvSpPr>
          <p:cNvPr id="5" name="Text 3"/>
          <p:cNvSpPr/>
          <p:nvPr/>
        </p:nvSpPr>
        <p:spPr>
          <a:xfrm>
            <a:off x="484130" y="1226462"/>
            <a:ext cx="5454528" cy="2259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71" b="1" dirty="0">
                <a:solidFill>
                  <a:srgbClr val="2F3E3B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Net Traversal Imbalance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484130" y="1581490"/>
            <a:ext cx="5373840" cy="1202255"/>
          </a:xfrm>
          <a:custGeom>
            <a:avLst/>
            <a:gdLst/>
            <a:ahLst/>
            <a:cxnLst/>
            <a:rect l="l" t="t" r="r" b="b"/>
            <a:pathLst>
              <a:path w="5373840" h="1202255">
                <a:moveTo>
                  <a:pt x="64549" y="0"/>
                </a:moveTo>
                <a:lnTo>
                  <a:pt x="5309291" y="0"/>
                </a:lnTo>
                <a:cubicBezTo>
                  <a:pt x="5344940" y="0"/>
                  <a:pt x="5373840" y="28900"/>
                  <a:pt x="5373840" y="64549"/>
                </a:cubicBezTo>
                <a:lnTo>
                  <a:pt x="5373840" y="1137706"/>
                </a:lnTo>
                <a:cubicBezTo>
                  <a:pt x="5373840" y="1173356"/>
                  <a:pt x="5344940" y="1202255"/>
                  <a:pt x="5309291" y="1202255"/>
                </a:cubicBezTo>
                <a:lnTo>
                  <a:pt x="64549" y="1202255"/>
                </a:lnTo>
                <a:cubicBezTo>
                  <a:pt x="28900" y="1202255"/>
                  <a:pt x="0" y="1173356"/>
                  <a:pt x="0" y="1137706"/>
                </a:cubicBezTo>
                <a:lnTo>
                  <a:pt x="0" y="64549"/>
                </a:lnTo>
                <a:cubicBezTo>
                  <a:pt x="0" y="28923"/>
                  <a:pt x="28923" y="0"/>
                  <a:pt x="64549" y="0"/>
                </a:cubicBezTo>
                <a:close/>
              </a:path>
            </a:pathLst>
          </a:custGeom>
          <a:solidFill>
            <a:srgbClr val="4C8A7A">
              <a:alpha val="5098"/>
            </a:srgbClr>
          </a:solidFill>
          <a:ln/>
        </p:spPr>
      </p:sp>
      <p:sp>
        <p:nvSpPr>
          <p:cNvPr id="7" name="Text 5"/>
          <p:cNvSpPr/>
          <p:nvPr/>
        </p:nvSpPr>
        <p:spPr>
          <a:xfrm>
            <a:off x="564818" y="1710592"/>
            <a:ext cx="5212463" cy="5164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525" dirty="0">
                <a:solidFill>
                  <a:srgbClr val="2F3E3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Δ</a:t>
            </a:r>
            <a:pPr algn="ctr">
              <a:lnSpc>
                <a:spcPct val="110000"/>
              </a:lnSpc>
            </a:pPr>
            <a:r>
              <a:rPr lang="en-US" sz="1144" dirty="0">
                <a:solidFill>
                  <a:srgbClr val="2F3E3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</a:t>
            </a:r>
            <a:pPr algn="ctr">
              <a:lnSpc>
                <a:spcPct val="110000"/>
              </a:lnSpc>
            </a:pPr>
            <a:r>
              <a:rPr lang="en-US" sz="1525" dirty="0">
                <a:solidFill>
                  <a:srgbClr val="2F3E3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= Destabilising Load − Stabilising Structure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613231" y="2323823"/>
            <a:ext cx="5115637" cy="8069"/>
          </a:xfrm>
          <a:custGeom>
            <a:avLst/>
            <a:gdLst/>
            <a:ahLst/>
            <a:cxnLst/>
            <a:rect l="l" t="t" r="r" b="b"/>
            <a:pathLst>
              <a:path w="5115637" h="8069">
                <a:moveTo>
                  <a:pt x="0" y="0"/>
                </a:moveTo>
                <a:lnTo>
                  <a:pt x="5115637" y="0"/>
                </a:lnTo>
                <a:lnTo>
                  <a:pt x="5115637" y="8069"/>
                </a:lnTo>
                <a:lnTo>
                  <a:pt x="0" y="8069"/>
                </a:lnTo>
                <a:lnTo>
                  <a:pt x="0" y="0"/>
                </a:lnTo>
                <a:close/>
              </a:path>
            </a:pathLst>
          </a:custGeom>
          <a:solidFill>
            <a:srgbClr val="E3E7E5"/>
          </a:solidFill>
          <a:ln/>
        </p:spPr>
      </p:sp>
      <p:sp>
        <p:nvSpPr>
          <p:cNvPr id="9" name="Text 7"/>
          <p:cNvSpPr/>
          <p:nvPr/>
        </p:nvSpPr>
        <p:spPr>
          <a:xfrm>
            <a:off x="576921" y="2428717"/>
            <a:ext cx="5188257" cy="2259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44" b="1" dirty="0">
                <a:solidFill>
                  <a:srgbClr val="4C8A7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Equilibrium when: Δ</a:t>
            </a:r>
            <a:pPr algn="ctr">
              <a:lnSpc>
                <a:spcPct val="130000"/>
              </a:lnSpc>
            </a:pPr>
            <a:r>
              <a:rPr lang="en-US" sz="858" b="1" dirty="0">
                <a:solidFill>
                  <a:srgbClr val="4C8A7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</a:t>
            </a:r>
            <a:pPr algn="ctr">
              <a:lnSpc>
                <a:spcPct val="130000"/>
              </a:lnSpc>
            </a:pPr>
            <a:r>
              <a:rPr lang="en-US" sz="1144" b="1" dirty="0">
                <a:solidFill>
                  <a:srgbClr val="4C8A7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= 0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516405" y="2945122"/>
            <a:ext cx="96826" cy="129101"/>
          </a:xfrm>
          <a:custGeom>
            <a:avLst/>
            <a:gdLst/>
            <a:ahLst/>
            <a:cxnLst/>
            <a:rect l="l" t="t" r="r" b="b"/>
            <a:pathLst>
              <a:path w="96826" h="129101">
                <a:moveTo>
                  <a:pt x="54112" y="4387"/>
                </a:moveTo>
                <a:cubicBezTo>
                  <a:pt x="50960" y="1236"/>
                  <a:pt x="45841" y="1236"/>
                  <a:pt x="42689" y="4387"/>
                </a:cubicBezTo>
                <a:lnTo>
                  <a:pt x="2345" y="44732"/>
                </a:lnTo>
                <a:cubicBezTo>
                  <a:pt x="-807" y="47883"/>
                  <a:pt x="-807" y="53002"/>
                  <a:pt x="2345" y="56154"/>
                </a:cubicBezTo>
                <a:cubicBezTo>
                  <a:pt x="5497" y="59306"/>
                  <a:pt x="10616" y="59306"/>
                  <a:pt x="13767" y="56154"/>
                </a:cubicBezTo>
                <a:lnTo>
                  <a:pt x="40344" y="29577"/>
                </a:lnTo>
                <a:lnTo>
                  <a:pt x="40344" y="123050"/>
                </a:lnTo>
                <a:cubicBezTo>
                  <a:pt x="40344" y="127513"/>
                  <a:pt x="43950" y="131118"/>
                  <a:pt x="48413" y="131118"/>
                </a:cubicBezTo>
                <a:cubicBezTo>
                  <a:pt x="52876" y="131118"/>
                  <a:pt x="56482" y="127513"/>
                  <a:pt x="56482" y="123050"/>
                </a:cubicBezTo>
                <a:lnTo>
                  <a:pt x="56482" y="29577"/>
                </a:lnTo>
                <a:lnTo>
                  <a:pt x="83059" y="56154"/>
                </a:lnTo>
                <a:cubicBezTo>
                  <a:pt x="86210" y="59306"/>
                  <a:pt x="91329" y="59306"/>
                  <a:pt x="94481" y="56154"/>
                </a:cubicBezTo>
                <a:cubicBezTo>
                  <a:pt x="97633" y="53002"/>
                  <a:pt x="97633" y="47883"/>
                  <a:pt x="94481" y="44732"/>
                </a:cubicBezTo>
                <a:lnTo>
                  <a:pt x="54137" y="4387"/>
                </a:lnTo>
                <a:close/>
              </a:path>
            </a:pathLst>
          </a:custGeom>
          <a:solidFill>
            <a:srgbClr val="FB2C36"/>
          </a:solidFill>
          <a:ln/>
        </p:spPr>
      </p:sp>
      <p:sp>
        <p:nvSpPr>
          <p:cNvPr id="11" name="Text 9"/>
          <p:cNvSpPr/>
          <p:nvPr/>
        </p:nvSpPr>
        <p:spPr>
          <a:xfrm>
            <a:off x="645506" y="2912847"/>
            <a:ext cx="2525543" cy="1936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17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Destabilising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484130" y="3171050"/>
            <a:ext cx="2678851" cy="1613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89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• Observation drift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484130" y="3364702"/>
            <a:ext cx="2678851" cy="1613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89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• Structural ambiguity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484130" y="3558353"/>
            <a:ext cx="2678851" cy="1613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89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• Breach pressure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484130" y="3752005"/>
            <a:ext cx="2678851" cy="1613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89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• Inconsistency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3266047" y="2945122"/>
            <a:ext cx="96826" cy="129101"/>
          </a:xfrm>
          <a:custGeom>
            <a:avLst/>
            <a:gdLst/>
            <a:ahLst/>
            <a:cxnLst/>
            <a:rect l="l" t="t" r="r" b="b"/>
            <a:pathLst>
              <a:path w="96826" h="129101">
                <a:moveTo>
                  <a:pt x="42714" y="126731"/>
                </a:moveTo>
                <a:cubicBezTo>
                  <a:pt x="45866" y="129883"/>
                  <a:pt x="50985" y="129883"/>
                  <a:pt x="54137" y="126731"/>
                </a:cubicBezTo>
                <a:lnTo>
                  <a:pt x="94481" y="86387"/>
                </a:lnTo>
                <a:cubicBezTo>
                  <a:pt x="97633" y="83235"/>
                  <a:pt x="97633" y="78116"/>
                  <a:pt x="94481" y="74964"/>
                </a:cubicBezTo>
                <a:cubicBezTo>
                  <a:pt x="91329" y="71813"/>
                  <a:pt x="86210" y="71813"/>
                  <a:pt x="83059" y="74964"/>
                </a:cubicBezTo>
                <a:lnTo>
                  <a:pt x="56482" y="101541"/>
                </a:lnTo>
                <a:lnTo>
                  <a:pt x="56482" y="8069"/>
                </a:lnTo>
                <a:cubicBezTo>
                  <a:pt x="56482" y="3606"/>
                  <a:pt x="52876" y="0"/>
                  <a:pt x="48413" y="0"/>
                </a:cubicBezTo>
                <a:cubicBezTo>
                  <a:pt x="43950" y="0"/>
                  <a:pt x="40344" y="3606"/>
                  <a:pt x="40344" y="8069"/>
                </a:cubicBezTo>
                <a:lnTo>
                  <a:pt x="40344" y="101541"/>
                </a:lnTo>
                <a:lnTo>
                  <a:pt x="13767" y="74964"/>
                </a:lnTo>
                <a:cubicBezTo>
                  <a:pt x="10616" y="71813"/>
                  <a:pt x="5497" y="71813"/>
                  <a:pt x="2345" y="74964"/>
                </a:cubicBezTo>
                <a:cubicBezTo>
                  <a:pt x="-807" y="78116"/>
                  <a:pt x="-807" y="83235"/>
                  <a:pt x="2345" y="86387"/>
                </a:cubicBezTo>
                <a:lnTo>
                  <a:pt x="42689" y="126731"/>
                </a:lnTo>
                <a:close/>
              </a:path>
            </a:pathLst>
          </a:custGeom>
          <a:solidFill>
            <a:srgbClr val="4C8A7A"/>
          </a:solidFill>
          <a:ln/>
        </p:spPr>
      </p:sp>
      <p:sp>
        <p:nvSpPr>
          <p:cNvPr id="17" name="Text 15"/>
          <p:cNvSpPr/>
          <p:nvPr/>
        </p:nvSpPr>
        <p:spPr>
          <a:xfrm>
            <a:off x="3395149" y="2912847"/>
            <a:ext cx="2525543" cy="1936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17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Stabilising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3233772" y="3171050"/>
            <a:ext cx="2678851" cy="1613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89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• State coherence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3233772" y="3364702"/>
            <a:ext cx="2678851" cy="1613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89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• Governance stability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3233772" y="3558353"/>
            <a:ext cx="2678851" cy="1613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89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• Route continuity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3233772" y="3752005"/>
            <a:ext cx="2678851" cy="1613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89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• Restoration potential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322753" y="4203860"/>
            <a:ext cx="5696593" cy="2654645"/>
          </a:xfrm>
          <a:custGeom>
            <a:avLst/>
            <a:gdLst/>
            <a:ahLst/>
            <a:cxnLst/>
            <a:rect l="l" t="t" r="r" b="b"/>
            <a:pathLst>
              <a:path w="5696593" h="2654645">
                <a:moveTo>
                  <a:pt x="64561" y="0"/>
                </a:moveTo>
                <a:lnTo>
                  <a:pt x="5632032" y="0"/>
                </a:lnTo>
                <a:cubicBezTo>
                  <a:pt x="5667688" y="0"/>
                  <a:pt x="5696593" y="28905"/>
                  <a:pt x="5696593" y="64561"/>
                </a:cubicBezTo>
                <a:lnTo>
                  <a:pt x="5696593" y="2590084"/>
                </a:lnTo>
                <a:cubicBezTo>
                  <a:pt x="5696593" y="2625740"/>
                  <a:pt x="5667688" y="2654645"/>
                  <a:pt x="5632032" y="2654645"/>
                </a:cubicBezTo>
                <a:lnTo>
                  <a:pt x="64561" y="2654645"/>
                </a:lnTo>
                <a:cubicBezTo>
                  <a:pt x="28905" y="2654645"/>
                  <a:pt x="0" y="2625740"/>
                  <a:pt x="0" y="2590084"/>
                </a:cubicBezTo>
                <a:lnTo>
                  <a:pt x="0" y="64561"/>
                </a:lnTo>
                <a:cubicBezTo>
                  <a:pt x="0" y="28929"/>
                  <a:pt x="28929" y="0"/>
                  <a:pt x="64561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sx="100000" sy="100000" kx="0" ky="0" algn="bl" rotWithShape="0" blurRad="24206" dist="8069" dir="5400000">
              <a:srgbClr val="000000">
                <a:alpha val="10196"/>
              </a:srgbClr>
            </a:outerShdw>
          </a:effectLst>
        </p:spPr>
      </p:sp>
      <p:sp>
        <p:nvSpPr>
          <p:cNvPr id="23" name="Text 21"/>
          <p:cNvSpPr/>
          <p:nvPr/>
        </p:nvSpPr>
        <p:spPr>
          <a:xfrm>
            <a:off x="484130" y="4365236"/>
            <a:ext cx="5454528" cy="2259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71" b="1" dirty="0">
                <a:solidFill>
                  <a:srgbClr val="2F3E3B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Recovery &amp; Degradation Curves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484130" y="4720265"/>
            <a:ext cx="5438390" cy="41957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17" dirty="0">
                <a:solidFill>
                  <a:srgbClr val="1F2A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The model represents not merely current state, but expected recovery capacity and residual degradation pressure over time—essential in tunnel, dropout, drift, or ambiguity-heavy settings.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484130" y="5285083"/>
            <a:ext cx="322753" cy="322753"/>
          </a:xfrm>
          <a:custGeom>
            <a:avLst/>
            <a:gdLst/>
            <a:ahLst/>
            <a:cxnLst/>
            <a:rect l="l" t="t" r="r" b="b"/>
            <a:pathLst>
              <a:path w="322753" h="322753">
                <a:moveTo>
                  <a:pt x="161377" y="0"/>
                </a:moveTo>
                <a:lnTo>
                  <a:pt x="161377" y="0"/>
                </a:lnTo>
                <a:cubicBezTo>
                  <a:pt x="250443" y="0"/>
                  <a:pt x="322753" y="72310"/>
                  <a:pt x="322753" y="161377"/>
                </a:cubicBezTo>
                <a:lnTo>
                  <a:pt x="322753" y="161377"/>
                </a:lnTo>
                <a:cubicBezTo>
                  <a:pt x="322753" y="250443"/>
                  <a:pt x="250443" y="322753"/>
                  <a:pt x="161377" y="322753"/>
                </a:cubicBezTo>
                <a:lnTo>
                  <a:pt x="161377" y="322753"/>
                </a:lnTo>
                <a:cubicBezTo>
                  <a:pt x="72310" y="322753"/>
                  <a:pt x="0" y="250443"/>
                  <a:pt x="0" y="161377"/>
                </a:cubicBezTo>
                <a:lnTo>
                  <a:pt x="0" y="161377"/>
                </a:lnTo>
                <a:cubicBezTo>
                  <a:pt x="0" y="72310"/>
                  <a:pt x="72310" y="0"/>
                  <a:pt x="161377" y="0"/>
                </a:cubicBezTo>
                <a:close/>
              </a:path>
            </a:pathLst>
          </a:custGeom>
          <a:solidFill>
            <a:srgbClr val="4C8A7A">
              <a:alpha val="10196"/>
            </a:srgbClr>
          </a:solidFill>
          <a:ln/>
        </p:spPr>
      </p:sp>
      <p:sp>
        <p:nvSpPr>
          <p:cNvPr id="26" name="Shape 24"/>
          <p:cNvSpPr/>
          <p:nvPr/>
        </p:nvSpPr>
        <p:spPr>
          <a:xfrm>
            <a:off x="580956" y="5381909"/>
            <a:ext cx="129101" cy="129101"/>
          </a:xfrm>
          <a:custGeom>
            <a:avLst/>
            <a:gdLst/>
            <a:ahLst/>
            <a:cxnLst/>
            <a:rect l="l" t="t" r="r" b="b"/>
            <a:pathLst>
              <a:path w="129101" h="129101">
                <a:moveTo>
                  <a:pt x="16138" y="16138"/>
                </a:moveTo>
                <a:cubicBezTo>
                  <a:pt x="16138" y="11675"/>
                  <a:pt x="12532" y="8069"/>
                  <a:pt x="8069" y="8069"/>
                </a:cubicBezTo>
                <a:cubicBezTo>
                  <a:pt x="3606" y="8069"/>
                  <a:pt x="0" y="11675"/>
                  <a:pt x="0" y="16138"/>
                </a:cubicBezTo>
                <a:lnTo>
                  <a:pt x="0" y="100860"/>
                </a:lnTo>
                <a:cubicBezTo>
                  <a:pt x="0" y="112005"/>
                  <a:pt x="9027" y="121032"/>
                  <a:pt x="20172" y="121032"/>
                </a:cubicBezTo>
                <a:lnTo>
                  <a:pt x="121032" y="121032"/>
                </a:lnTo>
                <a:cubicBezTo>
                  <a:pt x="125495" y="121032"/>
                  <a:pt x="129101" y="117427"/>
                  <a:pt x="129101" y="112964"/>
                </a:cubicBezTo>
                <a:cubicBezTo>
                  <a:pt x="129101" y="108501"/>
                  <a:pt x="125495" y="104895"/>
                  <a:pt x="121032" y="104895"/>
                </a:cubicBezTo>
                <a:lnTo>
                  <a:pt x="20172" y="104895"/>
                </a:lnTo>
                <a:cubicBezTo>
                  <a:pt x="17953" y="104895"/>
                  <a:pt x="16138" y="103079"/>
                  <a:pt x="16138" y="100860"/>
                </a:cubicBezTo>
                <a:lnTo>
                  <a:pt x="16138" y="16138"/>
                </a:lnTo>
                <a:close/>
                <a:moveTo>
                  <a:pt x="118662" y="37974"/>
                </a:moveTo>
                <a:cubicBezTo>
                  <a:pt x="121814" y="34822"/>
                  <a:pt x="121814" y="29703"/>
                  <a:pt x="118662" y="26551"/>
                </a:cubicBezTo>
                <a:cubicBezTo>
                  <a:pt x="115510" y="23400"/>
                  <a:pt x="110392" y="23400"/>
                  <a:pt x="107240" y="26551"/>
                </a:cubicBezTo>
                <a:lnTo>
                  <a:pt x="80688" y="53128"/>
                </a:lnTo>
                <a:lnTo>
                  <a:pt x="66215" y="38680"/>
                </a:lnTo>
                <a:cubicBezTo>
                  <a:pt x="63063" y="35528"/>
                  <a:pt x="57944" y="35528"/>
                  <a:pt x="54792" y="38680"/>
                </a:cubicBezTo>
                <a:lnTo>
                  <a:pt x="30586" y="62886"/>
                </a:lnTo>
                <a:cubicBezTo>
                  <a:pt x="27434" y="66038"/>
                  <a:pt x="27434" y="71157"/>
                  <a:pt x="30586" y="74309"/>
                </a:cubicBezTo>
                <a:cubicBezTo>
                  <a:pt x="33738" y="77461"/>
                  <a:pt x="38856" y="77461"/>
                  <a:pt x="42008" y="74309"/>
                </a:cubicBezTo>
                <a:lnTo>
                  <a:pt x="60516" y="55801"/>
                </a:lnTo>
                <a:lnTo>
                  <a:pt x="74990" y="70274"/>
                </a:lnTo>
                <a:cubicBezTo>
                  <a:pt x="78142" y="73426"/>
                  <a:pt x="83260" y="73426"/>
                  <a:pt x="86412" y="70274"/>
                </a:cubicBezTo>
                <a:lnTo>
                  <a:pt x="118687" y="37999"/>
                </a:lnTo>
                <a:close/>
              </a:path>
            </a:pathLst>
          </a:custGeom>
          <a:solidFill>
            <a:srgbClr val="4C8A7A"/>
          </a:solidFill>
          <a:ln/>
        </p:spPr>
      </p:sp>
      <p:sp>
        <p:nvSpPr>
          <p:cNvPr id="27" name="Text 25"/>
          <p:cNvSpPr/>
          <p:nvPr/>
        </p:nvSpPr>
        <p:spPr>
          <a:xfrm>
            <a:off x="903709" y="5268945"/>
            <a:ext cx="5018811" cy="1936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17" dirty="0">
                <a:solidFill>
                  <a:srgbClr val="2F3E3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R(t) = E* − e</a:t>
            </a:r>
            <a:pPr>
              <a:lnSpc>
                <a:spcPct val="130000"/>
              </a:lnSpc>
            </a:pPr>
            <a:r>
              <a:rPr lang="en-US" sz="762" dirty="0">
                <a:solidFill>
                  <a:srgbClr val="2F3E3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−kt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903709" y="5462597"/>
            <a:ext cx="5010743" cy="1613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89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Recovery potential over time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484130" y="5736937"/>
            <a:ext cx="322753" cy="322753"/>
          </a:xfrm>
          <a:custGeom>
            <a:avLst/>
            <a:gdLst/>
            <a:ahLst/>
            <a:cxnLst/>
            <a:rect l="l" t="t" r="r" b="b"/>
            <a:pathLst>
              <a:path w="322753" h="322753">
                <a:moveTo>
                  <a:pt x="161377" y="0"/>
                </a:moveTo>
                <a:lnTo>
                  <a:pt x="161377" y="0"/>
                </a:lnTo>
                <a:cubicBezTo>
                  <a:pt x="250443" y="0"/>
                  <a:pt x="322753" y="72310"/>
                  <a:pt x="322753" y="161377"/>
                </a:cubicBezTo>
                <a:lnTo>
                  <a:pt x="322753" y="161377"/>
                </a:lnTo>
                <a:cubicBezTo>
                  <a:pt x="322753" y="250443"/>
                  <a:pt x="250443" y="322753"/>
                  <a:pt x="161377" y="322753"/>
                </a:cubicBezTo>
                <a:lnTo>
                  <a:pt x="161377" y="322753"/>
                </a:lnTo>
                <a:cubicBezTo>
                  <a:pt x="72310" y="322753"/>
                  <a:pt x="0" y="250443"/>
                  <a:pt x="0" y="161377"/>
                </a:cubicBezTo>
                <a:lnTo>
                  <a:pt x="0" y="161377"/>
                </a:lnTo>
                <a:cubicBezTo>
                  <a:pt x="0" y="72310"/>
                  <a:pt x="72310" y="0"/>
                  <a:pt x="161377" y="0"/>
                </a:cubicBezTo>
                <a:close/>
              </a:path>
            </a:pathLst>
          </a:custGeom>
          <a:solidFill>
            <a:srgbClr val="5F6F6B">
              <a:alpha val="10196"/>
            </a:srgbClr>
          </a:solidFill>
          <a:ln/>
        </p:spPr>
      </p:sp>
      <p:sp>
        <p:nvSpPr>
          <p:cNvPr id="30" name="Shape 28"/>
          <p:cNvSpPr/>
          <p:nvPr/>
        </p:nvSpPr>
        <p:spPr>
          <a:xfrm>
            <a:off x="580956" y="5833763"/>
            <a:ext cx="129101" cy="129101"/>
          </a:xfrm>
          <a:custGeom>
            <a:avLst/>
            <a:gdLst/>
            <a:ahLst/>
            <a:cxnLst/>
            <a:rect l="l" t="t" r="r" b="b"/>
            <a:pathLst>
              <a:path w="129101" h="129101">
                <a:moveTo>
                  <a:pt x="8069" y="8069"/>
                </a:moveTo>
                <a:cubicBezTo>
                  <a:pt x="12532" y="8069"/>
                  <a:pt x="16138" y="11675"/>
                  <a:pt x="16138" y="16138"/>
                </a:cubicBezTo>
                <a:lnTo>
                  <a:pt x="16138" y="100860"/>
                </a:lnTo>
                <a:cubicBezTo>
                  <a:pt x="16138" y="103079"/>
                  <a:pt x="17953" y="104895"/>
                  <a:pt x="20172" y="104895"/>
                </a:cubicBezTo>
                <a:lnTo>
                  <a:pt x="121032" y="104895"/>
                </a:lnTo>
                <a:cubicBezTo>
                  <a:pt x="125495" y="104895"/>
                  <a:pt x="129101" y="108501"/>
                  <a:pt x="129101" y="112964"/>
                </a:cubicBezTo>
                <a:cubicBezTo>
                  <a:pt x="129101" y="117427"/>
                  <a:pt x="125495" y="121032"/>
                  <a:pt x="121032" y="121032"/>
                </a:cubicBezTo>
                <a:lnTo>
                  <a:pt x="20172" y="121032"/>
                </a:lnTo>
                <a:cubicBezTo>
                  <a:pt x="9027" y="121032"/>
                  <a:pt x="0" y="112005"/>
                  <a:pt x="0" y="100860"/>
                </a:cubicBezTo>
                <a:lnTo>
                  <a:pt x="0" y="16138"/>
                </a:lnTo>
                <a:cubicBezTo>
                  <a:pt x="0" y="11675"/>
                  <a:pt x="3606" y="8069"/>
                  <a:pt x="8069" y="8069"/>
                </a:cubicBezTo>
                <a:close/>
                <a:moveTo>
                  <a:pt x="60516" y="24206"/>
                </a:moveTo>
                <a:cubicBezTo>
                  <a:pt x="62206" y="24206"/>
                  <a:pt x="63819" y="24913"/>
                  <a:pt x="64979" y="26173"/>
                </a:cubicBezTo>
                <a:lnTo>
                  <a:pt x="82907" y="45715"/>
                </a:lnTo>
                <a:lnTo>
                  <a:pt x="94557" y="34040"/>
                </a:lnTo>
                <a:cubicBezTo>
                  <a:pt x="96927" y="31670"/>
                  <a:pt x="100759" y="31670"/>
                  <a:pt x="103105" y="34040"/>
                </a:cubicBezTo>
                <a:lnTo>
                  <a:pt x="119242" y="50178"/>
                </a:lnTo>
                <a:cubicBezTo>
                  <a:pt x="120377" y="51313"/>
                  <a:pt x="121007" y="52851"/>
                  <a:pt x="121007" y="54465"/>
                </a:cubicBezTo>
                <a:lnTo>
                  <a:pt x="121007" y="82705"/>
                </a:lnTo>
                <a:cubicBezTo>
                  <a:pt x="121007" y="86059"/>
                  <a:pt x="118309" y="88757"/>
                  <a:pt x="114956" y="88757"/>
                </a:cubicBezTo>
                <a:lnTo>
                  <a:pt x="38302" y="88757"/>
                </a:lnTo>
                <a:cubicBezTo>
                  <a:pt x="34948" y="88757"/>
                  <a:pt x="32250" y="86059"/>
                  <a:pt x="32250" y="82705"/>
                </a:cubicBezTo>
                <a:lnTo>
                  <a:pt x="32250" y="54465"/>
                </a:lnTo>
                <a:cubicBezTo>
                  <a:pt x="32250" y="52952"/>
                  <a:pt x="32830" y="51489"/>
                  <a:pt x="33839" y="50380"/>
                </a:cubicBezTo>
                <a:lnTo>
                  <a:pt x="56028" y="26173"/>
                </a:lnTo>
                <a:cubicBezTo>
                  <a:pt x="57163" y="24913"/>
                  <a:pt x="58802" y="24206"/>
                  <a:pt x="60491" y="24206"/>
                </a:cubicBezTo>
                <a:close/>
              </a:path>
            </a:pathLst>
          </a:custGeom>
          <a:solidFill>
            <a:srgbClr val="5F6F6B"/>
          </a:solidFill>
          <a:ln/>
        </p:spPr>
      </p:sp>
      <p:sp>
        <p:nvSpPr>
          <p:cNvPr id="31" name="Text 29"/>
          <p:cNvSpPr/>
          <p:nvPr/>
        </p:nvSpPr>
        <p:spPr>
          <a:xfrm>
            <a:off x="903709" y="5720799"/>
            <a:ext cx="5018811" cy="1936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17" dirty="0">
                <a:solidFill>
                  <a:srgbClr val="2F3E3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</a:t>
            </a:r>
            <a:pPr>
              <a:lnSpc>
                <a:spcPct val="130000"/>
              </a:lnSpc>
            </a:pPr>
            <a:r>
              <a:rPr lang="en-US" sz="762" dirty="0">
                <a:solidFill>
                  <a:srgbClr val="2F3E3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h</a:t>
            </a:r>
            <a:pPr>
              <a:lnSpc>
                <a:spcPct val="130000"/>
              </a:lnSpc>
            </a:pPr>
            <a:r>
              <a:rPr lang="en-US" sz="1017" dirty="0">
                <a:solidFill>
                  <a:srgbClr val="2F3E3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(t) = D</a:t>
            </a:r>
            <a:pPr>
              <a:lnSpc>
                <a:spcPct val="130000"/>
              </a:lnSpc>
            </a:pPr>
            <a:r>
              <a:rPr lang="en-US" sz="762" dirty="0">
                <a:solidFill>
                  <a:srgbClr val="2F3E3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</a:t>
            </a:r>
            <a:pPr>
              <a:lnSpc>
                <a:spcPct val="130000"/>
              </a:lnSpc>
            </a:pPr>
            <a:r>
              <a:rPr lang="en-US" sz="1017" dirty="0">
                <a:solidFill>
                  <a:srgbClr val="2F3E3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</a:t>
            </a:r>
            <a:pPr>
              <a:lnSpc>
                <a:spcPct val="130000"/>
              </a:lnSpc>
            </a:pPr>
            <a:r>
              <a:rPr lang="en-US" sz="762" dirty="0">
                <a:solidFill>
                  <a:srgbClr val="2F3E3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−λt</a:t>
            </a: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903709" y="5914451"/>
            <a:ext cx="5010743" cy="1613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89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Degradation intensity decay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6177130" y="1065085"/>
            <a:ext cx="5696593" cy="3050017"/>
          </a:xfrm>
          <a:custGeom>
            <a:avLst/>
            <a:gdLst/>
            <a:ahLst/>
            <a:cxnLst/>
            <a:rect l="l" t="t" r="r" b="b"/>
            <a:pathLst>
              <a:path w="5696593" h="3050017">
                <a:moveTo>
                  <a:pt x="64538" y="0"/>
                </a:moveTo>
                <a:lnTo>
                  <a:pt x="5632055" y="0"/>
                </a:lnTo>
                <a:cubicBezTo>
                  <a:pt x="5667698" y="0"/>
                  <a:pt x="5696593" y="28895"/>
                  <a:pt x="5696593" y="64538"/>
                </a:cubicBezTo>
                <a:lnTo>
                  <a:pt x="5696593" y="2985479"/>
                </a:lnTo>
                <a:cubicBezTo>
                  <a:pt x="5696593" y="3021122"/>
                  <a:pt x="5667698" y="3050017"/>
                  <a:pt x="5632055" y="3050017"/>
                </a:cubicBezTo>
                <a:lnTo>
                  <a:pt x="64538" y="3050017"/>
                </a:lnTo>
                <a:cubicBezTo>
                  <a:pt x="28895" y="3050017"/>
                  <a:pt x="0" y="3021122"/>
                  <a:pt x="0" y="2985479"/>
                </a:cubicBezTo>
                <a:lnTo>
                  <a:pt x="0" y="64538"/>
                </a:lnTo>
                <a:cubicBezTo>
                  <a:pt x="0" y="28919"/>
                  <a:pt x="28919" y="0"/>
                  <a:pt x="64538" y="0"/>
                </a:cubicBezTo>
                <a:close/>
              </a:path>
            </a:pathLst>
          </a:custGeom>
          <a:solidFill>
            <a:srgbClr val="2F3E3B"/>
          </a:solidFill>
          <a:ln/>
        </p:spPr>
      </p:sp>
      <p:sp>
        <p:nvSpPr>
          <p:cNvPr id="34" name="Text 32"/>
          <p:cNvSpPr/>
          <p:nvPr/>
        </p:nvSpPr>
        <p:spPr>
          <a:xfrm>
            <a:off x="6338506" y="1226462"/>
            <a:ext cx="5454528" cy="2259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71" b="1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Governance Stability</a:t>
            </a:r>
            <a:endParaRPr lang="en-US" sz="1600" dirty="0"/>
          </a:p>
        </p:txBody>
      </p:sp>
      <p:sp>
        <p:nvSpPr>
          <p:cNvPr id="35" name="Text 33"/>
          <p:cNvSpPr/>
          <p:nvPr/>
        </p:nvSpPr>
        <p:spPr>
          <a:xfrm>
            <a:off x="6338506" y="1581490"/>
            <a:ext cx="5438390" cy="6293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17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Navigation under uncertainty is not only a probability problem—it is a </a:t>
            </a:r>
            <a:pPr>
              <a:lnSpc>
                <a:spcPct val="140000"/>
              </a:lnSpc>
            </a:pPr>
            <a:r>
              <a:rPr lang="en-US" sz="1017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decision-governance problem</a:t>
            </a:r>
            <a:pPr>
              <a:lnSpc>
                <a:spcPct val="140000"/>
              </a:lnSpc>
            </a:pPr>
            <a:r>
              <a:rPr lang="en-US" sz="1017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. A model that commits too fast can fail structurally even when local evidence looks strong.</a:t>
            </a:r>
            <a:endParaRPr lang="en-US" sz="1600" dirty="0"/>
          </a:p>
        </p:txBody>
      </p:sp>
      <p:sp>
        <p:nvSpPr>
          <p:cNvPr id="36" name="Shape 34"/>
          <p:cNvSpPr/>
          <p:nvPr/>
        </p:nvSpPr>
        <p:spPr>
          <a:xfrm>
            <a:off x="6338506" y="2339960"/>
            <a:ext cx="5373840" cy="903709"/>
          </a:xfrm>
          <a:custGeom>
            <a:avLst/>
            <a:gdLst/>
            <a:ahLst/>
            <a:cxnLst/>
            <a:rect l="l" t="t" r="r" b="b"/>
            <a:pathLst>
              <a:path w="5373840" h="903709">
                <a:moveTo>
                  <a:pt x="64552" y="0"/>
                </a:moveTo>
                <a:lnTo>
                  <a:pt x="5309288" y="0"/>
                </a:lnTo>
                <a:cubicBezTo>
                  <a:pt x="5344939" y="0"/>
                  <a:pt x="5373840" y="28901"/>
                  <a:pt x="5373840" y="64552"/>
                </a:cubicBezTo>
                <a:lnTo>
                  <a:pt x="5373840" y="839157"/>
                </a:lnTo>
                <a:cubicBezTo>
                  <a:pt x="5373840" y="874808"/>
                  <a:pt x="5344939" y="903709"/>
                  <a:pt x="5309288" y="903709"/>
                </a:cubicBezTo>
                <a:lnTo>
                  <a:pt x="64552" y="903709"/>
                </a:lnTo>
                <a:cubicBezTo>
                  <a:pt x="28901" y="903709"/>
                  <a:pt x="0" y="874808"/>
                  <a:pt x="0" y="839157"/>
                </a:cubicBezTo>
                <a:lnTo>
                  <a:pt x="0" y="64552"/>
                </a:lnTo>
                <a:cubicBezTo>
                  <a:pt x="0" y="28901"/>
                  <a:pt x="28901" y="0"/>
                  <a:pt x="64552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37" name="Text 35"/>
          <p:cNvSpPr/>
          <p:nvPr/>
        </p:nvSpPr>
        <p:spPr>
          <a:xfrm>
            <a:off x="6431298" y="2469062"/>
            <a:ext cx="5188257" cy="2259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44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G(t) = w</a:t>
            </a:r>
            <a:pPr algn="ctr">
              <a:lnSpc>
                <a:spcPct val="130000"/>
              </a:lnSpc>
            </a:pPr>
            <a:r>
              <a:rPr lang="en-US" sz="858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</a:t>
            </a:r>
            <a:pPr algn="ctr">
              <a:lnSpc>
                <a:spcPct val="130000"/>
              </a:lnSpc>
            </a:pPr>
            <a:r>
              <a:rPr lang="en-US" sz="1144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C̄(t) + w</a:t>
            </a:r>
            <a:pPr algn="ctr">
              <a:lnSpc>
                <a:spcPct val="130000"/>
              </a:lnSpc>
            </a:pPr>
            <a:r>
              <a:rPr lang="en-US" sz="858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</a:t>
            </a:r>
            <a:pPr algn="ctr">
              <a:lnSpc>
                <a:spcPct val="130000"/>
              </a:lnSpc>
            </a:pPr>
            <a:r>
              <a:rPr lang="en-US" sz="1144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P(t) − w</a:t>
            </a:r>
            <a:pPr algn="ctr">
              <a:lnSpc>
                <a:spcPct val="130000"/>
              </a:lnSpc>
            </a:pPr>
            <a:r>
              <a:rPr lang="en-US" sz="858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</a:t>
            </a:r>
            <a:pPr algn="ctr">
              <a:lnSpc>
                <a:spcPct val="130000"/>
              </a:lnSpc>
            </a:pPr>
            <a:r>
              <a:rPr lang="en-US" sz="1144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V(t)</a:t>
            </a:r>
            <a:endParaRPr lang="en-US" sz="1600" dirty="0"/>
          </a:p>
        </p:txBody>
      </p:sp>
      <p:sp>
        <p:nvSpPr>
          <p:cNvPr id="38" name="Text 36"/>
          <p:cNvSpPr/>
          <p:nvPr/>
        </p:nvSpPr>
        <p:spPr>
          <a:xfrm>
            <a:off x="6439366" y="2791815"/>
            <a:ext cx="1718660" cy="1613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889" b="1" dirty="0">
                <a:solidFill>
                  <a:srgbClr val="8FB7A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C̄(t)</a:t>
            </a:r>
            <a:endParaRPr lang="en-US" sz="1600" dirty="0"/>
          </a:p>
        </p:txBody>
      </p:sp>
      <p:sp>
        <p:nvSpPr>
          <p:cNvPr id="39" name="Text 37"/>
          <p:cNvSpPr/>
          <p:nvPr/>
        </p:nvSpPr>
        <p:spPr>
          <a:xfrm>
            <a:off x="6439366" y="2953191"/>
            <a:ext cx="1718660" cy="1613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889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Avg. cooperation</a:t>
            </a:r>
            <a:endParaRPr lang="en-US" sz="1600" dirty="0"/>
          </a:p>
        </p:txBody>
      </p:sp>
      <p:sp>
        <p:nvSpPr>
          <p:cNvPr id="40" name="Text 38"/>
          <p:cNvSpPr/>
          <p:nvPr/>
        </p:nvSpPr>
        <p:spPr>
          <a:xfrm>
            <a:off x="8164898" y="2791815"/>
            <a:ext cx="1718660" cy="1613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889" b="1" dirty="0">
                <a:solidFill>
                  <a:srgbClr val="8FB7A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P(t)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8164898" y="2953191"/>
            <a:ext cx="1718660" cy="1613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889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Policy alignment</a:t>
            </a:r>
            <a:endParaRPr lang="en-US" sz="1600" dirty="0"/>
          </a:p>
        </p:txBody>
      </p:sp>
      <p:sp>
        <p:nvSpPr>
          <p:cNvPr id="42" name="Text 40"/>
          <p:cNvSpPr/>
          <p:nvPr/>
        </p:nvSpPr>
        <p:spPr>
          <a:xfrm>
            <a:off x="9890430" y="2791815"/>
            <a:ext cx="1718660" cy="1613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889" b="1" dirty="0">
                <a:solidFill>
                  <a:srgbClr val="8FB7A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V(t)</a:t>
            </a:r>
            <a:endParaRPr lang="en-US" sz="1600" dirty="0"/>
          </a:p>
        </p:txBody>
      </p:sp>
      <p:sp>
        <p:nvSpPr>
          <p:cNvPr id="43" name="Text 41"/>
          <p:cNvSpPr/>
          <p:nvPr/>
        </p:nvSpPr>
        <p:spPr>
          <a:xfrm>
            <a:off x="9890430" y="2953191"/>
            <a:ext cx="1718660" cy="1613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889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Volatility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6338506" y="3372770"/>
            <a:ext cx="5373840" cy="580956"/>
          </a:xfrm>
          <a:custGeom>
            <a:avLst/>
            <a:gdLst/>
            <a:ahLst/>
            <a:cxnLst/>
            <a:rect l="l" t="t" r="r" b="b"/>
            <a:pathLst>
              <a:path w="5373840" h="580956">
                <a:moveTo>
                  <a:pt x="64550" y="0"/>
                </a:moveTo>
                <a:lnTo>
                  <a:pt x="5309290" y="0"/>
                </a:lnTo>
                <a:cubicBezTo>
                  <a:pt x="5344940" y="0"/>
                  <a:pt x="5373840" y="28900"/>
                  <a:pt x="5373840" y="64550"/>
                </a:cubicBezTo>
                <a:lnTo>
                  <a:pt x="5373840" y="516406"/>
                </a:lnTo>
                <a:cubicBezTo>
                  <a:pt x="5373840" y="552056"/>
                  <a:pt x="5344940" y="580956"/>
                  <a:pt x="5309290" y="580956"/>
                </a:cubicBezTo>
                <a:lnTo>
                  <a:pt x="64550" y="580956"/>
                </a:lnTo>
                <a:cubicBezTo>
                  <a:pt x="28900" y="580956"/>
                  <a:pt x="0" y="552056"/>
                  <a:pt x="0" y="516406"/>
                </a:cubicBezTo>
                <a:lnTo>
                  <a:pt x="0" y="64550"/>
                </a:lnTo>
                <a:cubicBezTo>
                  <a:pt x="0" y="28924"/>
                  <a:pt x="28924" y="0"/>
                  <a:pt x="64550" y="0"/>
                </a:cubicBezTo>
                <a:close/>
              </a:path>
            </a:pathLst>
          </a:custGeom>
          <a:solidFill>
            <a:srgbClr val="8FB7AC">
              <a:alpha val="20000"/>
            </a:srgbClr>
          </a:solidFill>
          <a:ln/>
        </p:spPr>
      </p:sp>
      <p:sp>
        <p:nvSpPr>
          <p:cNvPr id="45" name="Shape 43"/>
          <p:cNvSpPr/>
          <p:nvPr/>
        </p:nvSpPr>
        <p:spPr>
          <a:xfrm>
            <a:off x="6467607" y="3497837"/>
            <a:ext cx="96826" cy="129101"/>
          </a:xfrm>
          <a:custGeom>
            <a:avLst/>
            <a:gdLst/>
            <a:ahLst/>
            <a:cxnLst/>
            <a:rect l="l" t="t" r="r" b="b"/>
            <a:pathLst>
              <a:path w="96826" h="129101">
                <a:moveTo>
                  <a:pt x="73855" y="96826"/>
                </a:moveTo>
                <a:cubicBezTo>
                  <a:pt x="75696" y="91203"/>
                  <a:pt x="79377" y="86110"/>
                  <a:pt x="83538" y="81722"/>
                </a:cubicBezTo>
                <a:cubicBezTo>
                  <a:pt x="91783" y="73048"/>
                  <a:pt x="96826" y="61323"/>
                  <a:pt x="96826" y="48413"/>
                </a:cubicBezTo>
                <a:cubicBezTo>
                  <a:pt x="96826" y="21685"/>
                  <a:pt x="75141" y="0"/>
                  <a:pt x="48413" y="0"/>
                </a:cubicBezTo>
                <a:cubicBezTo>
                  <a:pt x="21685" y="0"/>
                  <a:pt x="0" y="21685"/>
                  <a:pt x="0" y="48413"/>
                </a:cubicBezTo>
                <a:cubicBezTo>
                  <a:pt x="0" y="61323"/>
                  <a:pt x="5043" y="73048"/>
                  <a:pt x="13288" y="81722"/>
                </a:cubicBezTo>
                <a:cubicBezTo>
                  <a:pt x="17449" y="86110"/>
                  <a:pt x="21155" y="91203"/>
                  <a:pt x="22971" y="96826"/>
                </a:cubicBezTo>
                <a:lnTo>
                  <a:pt x="73830" y="96826"/>
                </a:lnTo>
                <a:close/>
                <a:moveTo>
                  <a:pt x="72619" y="108929"/>
                </a:moveTo>
                <a:lnTo>
                  <a:pt x="24206" y="108929"/>
                </a:lnTo>
                <a:lnTo>
                  <a:pt x="24206" y="112964"/>
                </a:lnTo>
                <a:cubicBezTo>
                  <a:pt x="24206" y="124109"/>
                  <a:pt x="33233" y="133136"/>
                  <a:pt x="44379" y="133136"/>
                </a:cubicBezTo>
                <a:lnTo>
                  <a:pt x="52447" y="133136"/>
                </a:lnTo>
                <a:cubicBezTo>
                  <a:pt x="63592" y="133136"/>
                  <a:pt x="72619" y="124109"/>
                  <a:pt x="72619" y="112964"/>
                </a:cubicBezTo>
                <a:lnTo>
                  <a:pt x="72619" y="108929"/>
                </a:lnTo>
                <a:close/>
                <a:moveTo>
                  <a:pt x="46396" y="28241"/>
                </a:moveTo>
                <a:cubicBezTo>
                  <a:pt x="36360" y="28241"/>
                  <a:pt x="28241" y="36360"/>
                  <a:pt x="28241" y="46396"/>
                </a:cubicBezTo>
                <a:cubicBezTo>
                  <a:pt x="28241" y="49749"/>
                  <a:pt x="25543" y="52447"/>
                  <a:pt x="22189" y="52447"/>
                </a:cubicBezTo>
                <a:cubicBezTo>
                  <a:pt x="18836" y="52447"/>
                  <a:pt x="16138" y="49749"/>
                  <a:pt x="16138" y="46396"/>
                </a:cubicBezTo>
                <a:cubicBezTo>
                  <a:pt x="16138" y="29678"/>
                  <a:pt x="29678" y="16138"/>
                  <a:pt x="46396" y="16138"/>
                </a:cubicBezTo>
                <a:cubicBezTo>
                  <a:pt x="49749" y="16138"/>
                  <a:pt x="52447" y="18836"/>
                  <a:pt x="52447" y="22189"/>
                </a:cubicBezTo>
                <a:cubicBezTo>
                  <a:pt x="52447" y="25543"/>
                  <a:pt x="49749" y="28241"/>
                  <a:pt x="46396" y="28241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46" name="Text 44"/>
          <p:cNvSpPr/>
          <p:nvPr/>
        </p:nvSpPr>
        <p:spPr>
          <a:xfrm>
            <a:off x="6637720" y="3469596"/>
            <a:ext cx="5042350" cy="387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17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Key Insight:</a:t>
            </a:r>
            <a:pPr>
              <a:lnSpc>
                <a:spcPct val="130000"/>
              </a:lnSpc>
            </a:pPr>
            <a:r>
              <a:rPr lang="en-US" sz="1017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The model asks not merely which state is most likely, but whether the system is sufficiently governed to commit safely.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6177130" y="4244204"/>
            <a:ext cx="5696593" cy="2614300"/>
          </a:xfrm>
          <a:custGeom>
            <a:avLst/>
            <a:gdLst/>
            <a:ahLst/>
            <a:cxnLst/>
            <a:rect l="l" t="t" r="r" b="b"/>
            <a:pathLst>
              <a:path w="5696593" h="2614300">
                <a:moveTo>
                  <a:pt x="64547" y="0"/>
                </a:moveTo>
                <a:lnTo>
                  <a:pt x="5632046" y="0"/>
                </a:lnTo>
                <a:cubicBezTo>
                  <a:pt x="5667694" y="0"/>
                  <a:pt x="5696593" y="28899"/>
                  <a:pt x="5696593" y="64547"/>
                </a:cubicBezTo>
                <a:lnTo>
                  <a:pt x="5696593" y="2549753"/>
                </a:lnTo>
                <a:cubicBezTo>
                  <a:pt x="5696593" y="2585402"/>
                  <a:pt x="5667694" y="2614300"/>
                  <a:pt x="5632046" y="2614300"/>
                </a:cubicBezTo>
                <a:lnTo>
                  <a:pt x="64547" y="2614300"/>
                </a:lnTo>
                <a:cubicBezTo>
                  <a:pt x="28899" y="2614300"/>
                  <a:pt x="0" y="2585402"/>
                  <a:pt x="0" y="2549753"/>
                </a:cubicBezTo>
                <a:lnTo>
                  <a:pt x="0" y="64547"/>
                </a:lnTo>
                <a:cubicBezTo>
                  <a:pt x="0" y="28923"/>
                  <a:pt x="28923" y="0"/>
                  <a:pt x="64547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sx="100000" sy="100000" kx="0" ky="0" algn="bl" rotWithShape="0" blurRad="24206" dist="8069" dir="5400000">
              <a:srgbClr val="000000">
                <a:alpha val="10196"/>
              </a:srgbClr>
            </a:outerShdw>
          </a:effectLst>
        </p:spPr>
      </p:sp>
      <p:sp>
        <p:nvSpPr>
          <p:cNvPr id="48" name="Text 46"/>
          <p:cNvSpPr/>
          <p:nvPr/>
        </p:nvSpPr>
        <p:spPr>
          <a:xfrm>
            <a:off x="6338506" y="4405580"/>
            <a:ext cx="5454528" cy="2259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71" b="1" dirty="0">
                <a:solidFill>
                  <a:srgbClr val="2F3E3B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Safe Operating Envelope</a:t>
            </a:r>
            <a:endParaRPr lang="en-US" sz="1600" dirty="0"/>
          </a:p>
        </p:txBody>
      </p:sp>
      <p:sp>
        <p:nvSpPr>
          <p:cNvPr id="49" name="Shape 47"/>
          <p:cNvSpPr/>
          <p:nvPr/>
        </p:nvSpPr>
        <p:spPr>
          <a:xfrm>
            <a:off x="6338506" y="4760609"/>
            <a:ext cx="5373840" cy="580956"/>
          </a:xfrm>
          <a:custGeom>
            <a:avLst/>
            <a:gdLst/>
            <a:ahLst/>
            <a:cxnLst/>
            <a:rect l="l" t="t" r="r" b="b"/>
            <a:pathLst>
              <a:path w="5373840" h="580956">
                <a:moveTo>
                  <a:pt x="32278" y="0"/>
                </a:moveTo>
                <a:lnTo>
                  <a:pt x="5341562" y="0"/>
                </a:lnTo>
                <a:cubicBezTo>
                  <a:pt x="5359389" y="0"/>
                  <a:pt x="5373840" y="14451"/>
                  <a:pt x="5373840" y="32278"/>
                </a:cubicBezTo>
                <a:lnTo>
                  <a:pt x="5373840" y="548678"/>
                </a:lnTo>
                <a:cubicBezTo>
                  <a:pt x="5373840" y="566504"/>
                  <a:pt x="5359389" y="580956"/>
                  <a:pt x="5341562" y="580956"/>
                </a:cubicBezTo>
                <a:lnTo>
                  <a:pt x="32278" y="580956"/>
                </a:lnTo>
                <a:cubicBezTo>
                  <a:pt x="14451" y="580956"/>
                  <a:pt x="0" y="566504"/>
                  <a:pt x="0" y="548678"/>
                </a:cubicBezTo>
                <a:lnTo>
                  <a:pt x="0" y="32278"/>
                </a:lnTo>
                <a:cubicBezTo>
                  <a:pt x="0" y="14463"/>
                  <a:pt x="14463" y="0"/>
                  <a:pt x="32278" y="0"/>
                </a:cubicBezTo>
                <a:close/>
              </a:path>
            </a:pathLst>
          </a:custGeom>
          <a:solidFill>
            <a:srgbClr val="4C8A7A">
              <a:alpha val="5098"/>
            </a:srgbClr>
          </a:solidFill>
          <a:ln/>
        </p:spPr>
      </p:sp>
      <p:sp>
        <p:nvSpPr>
          <p:cNvPr id="50" name="Text 48"/>
          <p:cNvSpPr/>
          <p:nvPr/>
        </p:nvSpPr>
        <p:spPr>
          <a:xfrm>
            <a:off x="6435332" y="4857435"/>
            <a:ext cx="5244739" cy="1936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17" dirty="0">
                <a:solidFill>
                  <a:srgbClr val="2F3E3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MSS(t) = C(t) / (C(t) + D(t))</a:t>
            </a:r>
            <a:endParaRPr lang="en-US" sz="1600" dirty="0"/>
          </a:p>
        </p:txBody>
      </p:sp>
      <p:sp>
        <p:nvSpPr>
          <p:cNvPr id="51" name="Text 49"/>
          <p:cNvSpPr/>
          <p:nvPr/>
        </p:nvSpPr>
        <p:spPr>
          <a:xfrm>
            <a:off x="6435332" y="5083362"/>
            <a:ext cx="5236670" cy="1613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89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Moral/Structural Stability</a:t>
            </a:r>
            <a:endParaRPr lang="en-US" sz="1600" dirty="0"/>
          </a:p>
        </p:txBody>
      </p:sp>
      <p:sp>
        <p:nvSpPr>
          <p:cNvPr id="52" name="Shape 50"/>
          <p:cNvSpPr/>
          <p:nvPr/>
        </p:nvSpPr>
        <p:spPr>
          <a:xfrm>
            <a:off x="6338506" y="5438390"/>
            <a:ext cx="5373840" cy="580956"/>
          </a:xfrm>
          <a:custGeom>
            <a:avLst/>
            <a:gdLst/>
            <a:ahLst/>
            <a:cxnLst/>
            <a:rect l="l" t="t" r="r" b="b"/>
            <a:pathLst>
              <a:path w="5373840" h="580956">
                <a:moveTo>
                  <a:pt x="32278" y="0"/>
                </a:moveTo>
                <a:lnTo>
                  <a:pt x="5341562" y="0"/>
                </a:lnTo>
                <a:cubicBezTo>
                  <a:pt x="5359389" y="0"/>
                  <a:pt x="5373840" y="14451"/>
                  <a:pt x="5373840" y="32278"/>
                </a:cubicBezTo>
                <a:lnTo>
                  <a:pt x="5373840" y="548678"/>
                </a:lnTo>
                <a:cubicBezTo>
                  <a:pt x="5373840" y="566504"/>
                  <a:pt x="5359389" y="580956"/>
                  <a:pt x="5341562" y="580956"/>
                </a:cubicBezTo>
                <a:lnTo>
                  <a:pt x="32278" y="580956"/>
                </a:lnTo>
                <a:cubicBezTo>
                  <a:pt x="14451" y="580956"/>
                  <a:pt x="0" y="566504"/>
                  <a:pt x="0" y="548678"/>
                </a:cubicBezTo>
                <a:lnTo>
                  <a:pt x="0" y="32278"/>
                </a:lnTo>
                <a:cubicBezTo>
                  <a:pt x="0" y="14463"/>
                  <a:pt x="14463" y="0"/>
                  <a:pt x="32278" y="0"/>
                </a:cubicBezTo>
                <a:close/>
              </a:path>
            </a:pathLst>
          </a:custGeom>
          <a:solidFill>
            <a:srgbClr val="5F6F6B">
              <a:alpha val="5098"/>
            </a:srgbClr>
          </a:solidFill>
          <a:ln/>
        </p:spPr>
      </p:sp>
      <p:sp>
        <p:nvSpPr>
          <p:cNvPr id="53" name="Text 51"/>
          <p:cNvSpPr/>
          <p:nvPr/>
        </p:nvSpPr>
        <p:spPr>
          <a:xfrm>
            <a:off x="6435332" y="5535216"/>
            <a:ext cx="5244739" cy="1936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17" dirty="0">
                <a:solidFill>
                  <a:srgbClr val="2F3E3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</a:t>
            </a:r>
            <a:pPr>
              <a:lnSpc>
                <a:spcPct val="130000"/>
              </a:lnSpc>
            </a:pPr>
            <a:r>
              <a:rPr lang="en-US" sz="762" dirty="0">
                <a:solidFill>
                  <a:srgbClr val="2F3E3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sys</a:t>
            </a:r>
            <a:pPr>
              <a:lnSpc>
                <a:spcPct val="130000"/>
              </a:lnSpc>
            </a:pPr>
            <a:r>
              <a:rPr lang="en-US" sz="1017" dirty="0">
                <a:solidFill>
                  <a:srgbClr val="2F3E3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(t) = w</a:t>
            </a:r>
            <a:pPr>
              <a:lnSpc>
                <a:spcPct val="130000"/>
              </a:lnSpc>
            </a:pPr>
            <a:r>
              <a:rPr lang="en-US" sz="762" dirty="0">
                <a:solidFill>
                  <a:srgbClr val="2F3E3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</a:t>
            </a:r>
            <a:pPr>
              <a:lnSpc>
                <a:spcPct val="130000"/>
              </a:lnSpc>
            </a:pPr>
            <a:r>
              <a:rPr lang="en-US" sz="1017" dirty="0">
                <a:solidFill>
                  <a:srgbClr val="2F3E3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d(t) + w</a:t>
            </a:r>
            <a:pPr>
              <a:lnSpc>
                <a:spcPct val="130000"/>
              </a:lnSpc>
            </a:pPr>
            <a:r>
              <a:rPr lang="en-US" sz="762" dirty="0">
                <a:solidFill>
                  <a:srgbClr val="2F3E3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</a:t>
            </a:r>
            <a:pPr>
              <a:lnSpc>
                <a:spcPct val="130000"/>
              </a:lnSpc>
            </a:pPr>
            <a:r>
              <a:rPr lang="en-US" sz="1017" dirty="0">
                <a:solidFill>
                  <a:srgbClr val="2F3E3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V(t)</a:t>
            </a:r>
            <a:endParaRPr lang="en-US" sz="1600" dirty="0"/>
          </a:p>
        </p:txBody>
      </p:sp>
      <p:sp>
        <p:nvSpPr>
          <p:cNvPr id="54" name="Text 52"/>
          <p:cNvSpPr/>
          <p:nvPr/>
        </p:nvSpPr>
        <p:spPr>
          <a:xfrm>
            <a:off x="6435332" y="5761144"/>
            <a:ext cx="5236670" cy="1613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89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Systemic Risk</a:t>
            </a:r>
            <a:endParaRPr lang="en-US" sz="1600" dirty="0"/>
          </a:p>
        </p:txBody>
      </p:sp>
      <p:sp>
        <p:nvSpPr>
          <p:cNvPr id="55" name="Shape 53"/>
          <p:cNvSpPr/>
          <p:nvPr/>
        </p:nvSpPr>
        <p:spPr>
          <a:xfrm>
            <a:off x="6338506" y="6116172"/>
            <a:ext cx="5373840" cy="580956"/>
          </a:xfrm>
          <a:custGeom>
            <a:avLst/>
            <a:gdLst/>
            <a:ahLst/>
            <a:cxnLst/>
            <a:rect l="l" t="t" r="r" b="b"/>
            <a:pathLst>
              <a:path w="5373840" h="580956">
                <a:moveTo>
                  <a:pt x="32278" y="0"/>
                </a:moveTo>
                <a:lnTo>
                  <a:pt x="5341562" y="0"/>
                </a:lnTo>
                <a:cubicBezTo>
                  <a:pt x="5359389" y="0"/>
                  <a:pt x="5373840" y="14451"/>
                  <a:pt x="5373840" y="32278"/>
                </a:cubicBezTo>
                <a:lnTo>
                  <a:pt x="5373840" y="548678"/>
                </a:lnTo>
                <a:cubicBezTo>
                  <a:pt x="5373840" y="566504"/>
                  <a:pt x="5359389" y="580956"/>
                  <a:pt x="5341562" y="580956"/>
                </a:cubicBezTo>
                <a:lnTo>
                  <a:pt x="32278" y="580956"/>
                </a:lnTo>
                <a:cubicBezTo>
                  <a:pt x="14451" y="580956"/>
                  <a:pt x="0" y="566504"/>
                  <a:pt x="0" y="548678"/>
                </a:cubicBezTo>
                <a:lnTo>
                  <a:pt x="0" y="32278"/>
                </a:lnTo>
                <a:cubicBezTo>
                  <a:pt x="0" y="14463"/>
                  <a:pt x="14463" y="0"/>
                  <a:pt x="32278" y="0"/>
                </a:cubicBezTo>
                <a:close/>
              </a:path>
            </a:pathLst>
          </a:custGeom>
          <a:solidFill>
            <a:srgbClr val="2F3E3B"/>
          </a:solidFill>
          <a:ln/>
        </p:spPr>
      </p:sp>
      <p:sp>
        <p:nvSpPr>
          <p:cNvPr id="56" name="Text 54"/>
          <p:cNvSpPr/>
          <p:nvPr/>
        </p:nvSpPr>
        <p:spPr>
          <a:xfrm>
            <a:off x="6435332" y="6212998"/>
            <a:ext cx="5244739" cy="1936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17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Safe Conditions:</a:t>
            </a:r>
            <a:endParaRPr lang="en-US" sz="1600" dirty="0"/>
          </a:p>
        </p:txBody>
      </p:sp>
      <p:sp>
        <p:nvSpPr>
          <p:cNvPr id="57" name="Text 55"/>
          <p:cNvSpPr/>
          <p:nvPr/>
        </p:nvSpPr>
        <p:spPr>
          <a:xfrm>
            <a:off x="6435332" y="6438925"/>
            <a:ext cx="5236670" cy="1613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89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MSS(t) ≥ θ</a:t>
            </a:r>
            <a:pPr>
              <a:lnSpc>
                <a:spcPct val="120000"/>
              </a:lnSpc>
            </a:pPr>
            <a:r>
              <a:rPr lang="en-US" sz="667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</a:t>
            </a:r>
            <a:pPr>
              <a:lnSpc>
                <a:spcPct val="120000"/>
              </a:lnSpc>
            </a:pPr>
            <a:r>
              <a:rPr lang="en-US" sz="889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AND R</a:t>
            </a:r>
            <a:pPr>
              <a:lnSpc>
                <a:spcPct val="120000"/>
              </a:lnSpc>
            </a:pPr>
            <a:r>
              <a:rPr lang="en-US" sz="667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sys</a:t>
            </a:r>
            <a:pPr>
              <a:lnSpc>
                <a:spcPct val="120000"/>
              </a:lnSpc>
            </a:pPr>
            <a:r>
              <a:rPr lang="en-US" sz="889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(t) ≤ θ</a:t>
            </a:r>
            <a:pPr>
              <a:lnSpc>
                <a:spcPct val="120000"/>
              </a:lnSpc>
            </a:pPr>
            <a:r>
              <a:rPr lang="en-US" sz="667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5F7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37729" y="337729"/>
            <a:ext cx="11584089" cy="2026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64" b="1" spc="53" kern="0" dirty="0">
                <a:solidFill>
                  <a:srgbClr val="4C8A7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CHAPTER 5 — 6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37729" y="607911"/>
            <a:ext cx="11668521" cy="33772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393" b="1" dirty="0">
                <a:solidFill>
                  <a:srgbClr val="2F3E3B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Governance Stability and Safe Operating Envelope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37729" y="1114504"/>
            <a:ext cx="6805230" cy="3242194"/>
          </a:xfrm>
          <a:custGeom>
            <a:avLst/>
            <a:gdLst/>
            <a:ahLst/>
            <a:cxnLst/>
            <a:rect l="l" t="t" r="r" b="b"/>
            <a:pathLst>
              <a:path w="6805230" h="3242194">
                <a:moveTo>
                  <a:pt x="67535" y="0"/>
                </a:moveTo>
                <a:lnTo>
                  <a:pt x="6737695" y="0"/>
                </a:lnTo>
                <a:cubicBezTo>
                  <a:pt x="6774994" y="0"/>
                  <a:pt x="6805230" y="30236"/>
                  <a:pt x="6805230" y="67535"/>
                </a:cubicBezTo>
                <a:lnTo>
                  <a:pt x="6805230" y="3174659"/>
                </a:lnTo>
                <a:cubicBezTo>
                  <a:pt x="6805230" y="3211958"/>
                  <a:pt x="6774994" y="3242194"/>
                  <a:pt x="6737695" y="3242194"/>
                </a:cubicBezTo>
                <a:lnTo>
                  <a:pt x="67535" y="3242194"/>
                </a:lnTo>
                <a:cubicBezTo>
                  <a:pt x="30236" y="3242194"/>
                  <a:pt x="0" y="3211958"/>
                  <a:pt x="0" y="3174659"/>
                </a:cubicBezTo>
                <a:lnTo>
                  <a:pt x="0" y="67535"/>
                </a:lnTo>
                <a:cubicBezTo>
                  <a:pt x="0" y="30261"/>
                  <a:pt x="30261" y="0"/>
                  <a:pt x="67535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sx="100000" sy="100000" kx="0" ky="0" algn="bl" rotWithShape="0" blurRad="25330" dist="8443" dir="5400000">
              <a:srgbClr val="000000">
                <a:alpha val="10196"/>
              </a:srgbClr>
            </a:outerShdw>
          </a:effectLst>
        </p:spPr>
      </p:sp>
      <p:sp>
        <p:nvSpPr>
          <p:cNvPr id="5" name="Text 3"/>
          <p:cNvSpPr/>
          <p:nvPr/>
        </p:nvSpPr>
        <p:spPr>
          <a:xfrm>
            <a:off x="540366" y="1317141"/>
            <a:ext cx="6501274" cy="2701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96" b="1" dirty="0">
                <a:solidFill>
                  <a:srgbClr val="2F3E3B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The Governance Layer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540366" y="1722416"/>
            <a:ext cx="6467501" cy="4390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64" dirty="0">
                <a:solidFill>
                  <a:srgbClr val="1F2A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A model that commits too fast can fail structurally even when its local evidence looks strong. NashMark introduces a </a:t>
            </a:r>
            <a:pPr>
              <a:lnSpc>
                <a:spcPct val="140000"/>
              </a:lnSpc>
            </a:pPr>
            <a:r>
              <a:rPr lang="en-US" sz="1064" b="1" dirty="0">
                <a:solidFill>
                  <a:srgbClr val="1F2A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governance layer</a:t>
            </a:r>
            <a:pPr>
              <a:lnSpc>
                <a:spcPct val="140000"/>
              </a:lnSpc>
            </a:pPr>
            <a:r>
              <a:rPr lang="en-US" sz="1064" dirty="0">
                <a:solidFill>
                  <a:srgbClr val="1F2A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that prevents premature state transitions.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540366" y="2330327"/>
            <a:ext cx="2043258" cy="1148277"/>
          </a:xfrm>
          <a:custGeom>
            <a:avLst/>
            <a:gdLst/>
            <a:ahLst/>
            <a:cxnLst/>
            <a:rect l="l" t="t" r="r" b="b"/>
            <a:pathLst>
              <a:path w="2043258" h="1148277">
                <a:moveTo>
                  <a:pt x="67542" y="0"/>
                </a:moveTo>
                <a:lnTo>
                  <a:pt x="1975716" y="0"/>
                </a:lnTo>
                <a:cubicBezTo>
                  <a:pt x="2013018" y="0"/>
                  <a:pt x="2043258" y="30239"/>
                  <a:pt x="2043258" y="67542"/>
                </a:cubicBezTo>
                <a:lnTo>
                  <a:pt x="2043258" y="1080735"/>
                </a:lnTo>
                <a:cubicBezTo>
                  <a:pt x="2043258" y="1118038"/>
                  <a:pt x="2013018" y="1148277"/>
                  <a:pt x="1975716" y="1148277"/>
                </a:cubicBezTo>
                <a:lnTo>
                  <a:pt x="67542" y="1148277"/>
                </a:lnTo>
                <a:cubicBezTo>
                  <a:pt x="30239" y="1148277"/>
                  <a:pt x="0" y="1118038"/>
                  <a:pt x="0" y="1080735"/>
                </a:cubicBezTo>
                <a:lnTo>
                  <a:pt x="0" y="67542"/>
                </a:lnTo>
                <a:cubicBezTo>
                  <a:pt x="0" y="30264"/>
                  <a:pt x="30264" y="0"/>
                  <a:pt x="67542" y="0"/>
                </a:cubicBezTo>
                <a:close/>
              </a:path>
            </a:pathLst>
          </a:custGeom>
          <a:solidFill>
            <a:srgbClr val="4C8A7A">
              <a:alpha val="5098"/>
            </a:srgbClr>
          </a:solidFill>
          <a:ln/>
        </p:spPr>
      </p:sp>
      <p:sp>
        <p:nvSpPr>
          <p:cNvPr id="8" name="Shape 6"/>
          <p:cNvSpPr/>
          <p:nvPr/>
        </p:nvSpPr>
        <p:spPr>
          <a:xfrm>
            <a:off x="1359489" y="2465418"/>
            <a:ext cx="405274" cy="405274"/>
          </a:xfrm>
          <a:custGeom>
            <a:avLst/>
            <a:gdLst/>
            <a:ahLst/>
            <a:cxnLst/>
            <a:rect l="l" t="t" r="r" b="b"/>
            <a:pathLst>
              <a:path w="405274" h="405274">
                <a:moveTo>
                  <a:pt x="202637" y="0"/>
                </a:moveTo>
                <a:lnTo>
                  <a:pt x="202637" y="0"/>
                </a:lnTo>
                <a:cubicBezTo>
                  <a:pt x="314476" y="0"/>
                  <a:pt x="405274" y="90799"/>
                  <a:pt x="405274" y="202637"/>
                </a:cubicBezTo>
                <a:lnTo>
                  <a:pt x="405274" y="202637"/>
                </a:lnTo>
                <a:cubicBezTo>
                  <a:pt x="405274" y="314476"/>
                  <a:pt x="314476" y="405274"/>
                  <a:pt x="202637" y="405274"/>
                </a:cubicBezTo>
                <a:lnTo>
                  <a:pt x="202637" y="405274"/>
                </a:lnTo>
                <a:cubicBezTo>
                  <a:pt x="90799" y="405274"/>
                  <a:pt x="0" y="314476"/>
                  <a:pt x="0" y="202637"/>
                </a:cubicBezTo>
                <a:lnTo>
                  <a:pt x="0" y="202637"/>
                </a:lnTo>
                <a:cubicBezTo>
                  <a:pt x="0" y="90799"/>
                  <a:pt x="90799" y="0"/>
                  <a:pt x="202637" y="0"/>
                </a:cubicBezTo>
                <a:close/>
              </a:path>
            </a:pathLst>
          </a:custGeom>
          <a:solidFill>
            <a:srgbClr val="4C8A7A">
              <a:alpha val="10196"/>
            </a:srgbClr>
          </a:solidFill>
          <a:ln/>
        </p:spPr>
      </p:sp>
      <p:sp>
        <p:nvSpPr>
          <p:cNvPr id="9" name="Shape 7"/>
          <p:cNvSpPr/>
          <p:nvPr/>
        </p:nvSpPr>
        <p:spPr>
          <a:xfrm>
            <a:off x="1456586" y="2583623"/>
            <a:ext cx="211080" cy="168864"/>
          </a:xfrm>
          <a:custGeom>
            <a:avLst/>
            <a:gdLst/>
            <a:ahLst/>
            <a:cxnLst/>
            <a:rect l="l" t="t" r="r" b="b"/>
            <a:pathLst>
              <a:path w="211080" h="168864">
                <a:moveTo>
                  <a:pt x="105540" y="5277"/>
                </a:moveTo>
                <a:cubicBezTo>
                  <a:pt x="124471" y="5277"/>
                  <a:pt x="139841" y="20647"/>
                  <a:pt x="139841" y="39578"/>
                </a:cubicBezTo>
                <a:cubicBezTo>
                  <a:pt x="139841" y="58509"/>
                  <a:pt x="124471" y="73878"/>
                  <a:pt x="105540" y="73878"/>
                </a:cubicBezTo>
                <a:cubicBezTo>
                  <a:pt x="86609" y="73878"/>
                  <a:pt x="71240" y="58509"/>
                  <a:pt x="71240" y="39578"/>
                </a:cubicBezTo>
                <a:cubicBezTo>
                  <a:pt x="71240" y="20647"/>
                  <a:pt x="86609" y="5277"/>
                  <a:pt x="105540" y="5277"/>
                </a:cubicBezTo>
                <a:close/>
                <a:moveTo>
                  <a:pt x="31662" y="29024"/>
                </a:moveTo>
                <a:cubicBezTo>
                  <a:pt x="44768" y="29024"/>
                  <a:pt x="55409" y="39664"/>
                  <a:pt x="55409" y="52770"/>
                </a:cubicBezTo>
                <a:cubicBezTo>
                  <a:pt x="55409" y="65876"/>
                  <a:pt x="44768" y="76517"/>
                  <a:pt x="31662" y="76517"/>
                </a:cubicBezTo>
                <a:cubicBezTo>
                  <a:pt x="18556" y="76517"/>
                  <a:pt x="7916" y="65876"/>
                  <a:pt x="7916" y="52770"/>
                </a:cubicBezTo>
                <a:cubicBezTo>
                  <a:pt x="7916" y="39664"/>
                  <a:pt x="18556" y="29024"/>
                  <a:pt x="31662" y="29024"/>
                </a:cubicBezTo>
                <a:close/>
                <a:moveTo>
                  <a:pt x="0" y="137202"/>
                </a:moveTo>
                <a:cubicBezTo>
                  <a:pt x="0" y="113884"/>
                  <a:pt x="18898" y="94986"/>
                  <a:pt x="42216" y="94986"/>
                </a:cubicBezTo>
                <a:cubicBezTo>
                  <a:pt x="46438" y="94986"/>
                  <a:pt x="50527" y="95613"/>
                  <a:pt x="54386" y="96767"/>
                </a:cubicBezTo>
                <a:cubicBezTo>
                  <a:pt x="43535" y="108904"/>
                  <a:pt x="36939" y="124933"/>
                  <a:pt x="36939" y="142479"/>
                </a:cubicBezTo>
                <a:lnTo>
                  <a:pt x="36939" y="147756"/>
                </a:lnTo>
                <a:cubicBezTo>
                  <a:pt x="36939" y="151516"/>
                  <a:pt x="37731" y="155078"/>
                  <a:pt x="39149" y="158310"/>
                </a:cubicBezTo>
                <a:lnTo>
                  <a:pt x="10554" y="158310"/>
                </a:lnTo>
                <a:cubicBezTo>
                  <a:pt x="4716" y="158310"/>
                  <a:pt x="0" y="153594"/>
                  <a:pt x="0" y="147756"/>
                </a:cubicBezTo>
                <a:lnTo>
                  <a:pt x="0" y="137202"/>
                </a:lnTo>
                <a:close/>
                <a:moveTo>
                  <a:pt x="171932" y="158310"/>
                </a:moveTo>
                <a:cubicBezTo>
                  <a:pt x="173350" y="155078"/>
                  <a:pt x="174141" y="151516"/>
                  <a:pt x="174141" y="147756"/>
                </a:cubicBezTo>
                <a:lnTo>
                  <a:pt x="174141" y="142479"/>
                </a:lnTo>
                <a:cubicBezTo>
                  <a:pt x="174141" y="124933"/>
                  <a:pt x="167545" y="108904"/>
                  <a:pt x="156694" y="96767"/>
                </a:cubicBezTo>
                <a:cubicBezTo>
                  <a:pt x="160553" y="95613"/>
                  <a:pt x="164643" y="94986"/>
                  <a:pt x="168864" y="94986"/>
                </a:cubicBezTo>
                <a:cubicBezTo>
                  <a:pt x="192182" y="94986"/>
                  <a:pt x="211080" y="113884"/>
                  <a:pt x="211080" y="137202"/>
                </a:cubicBezTo>
                <a:lnTo>
                  <a:pt x="211080" y="147756"/>
                </a:lnTo>
                <a:cubicBezTo>
                  <a:pt x="211080" y="153594"/>
                  <a:pt x="206364" y="158310"/>
                  <a:pt x="200526" y="158310"/>
                </a:cubicBezTo>
                <a:lnTo>
                  <a:pt x="171932" y="158310"/>
                </a:lnTo>
                <a:close/>
                <a:moveTo>
                  <a:pt x="155672" y="52770"/>
                </a:moveTo>
                <a:cubicBezTo>
                  <a:pt x="155672" y="39664"/>
                  <a:pt x="166312" y="29024"/>
                  <a:pt x="179418" y="29024"/>
                </a:cubicBezTo>
                <a:cubicBezTo>
                  <a:pt x="192524" y="29024"/>
                  <a:pt x="203165" y="39664"/>
                  <a:pt x="203165" y="52770"/>
                </a:cubicBezTo>
                <a:cubicBezTo>
                  <a:pt x="203165" y="65876"/>
                  <a:pt x="192524" y="76517"/>
                  <a:pt x="179418" y="76517"/>
                </a:cubicBezTo>
                <a:cubicBezTo>
                  <a:pt x="166312" y="76517"/>
                  <a:pt x="155672" y="65876"/>
                  <a:pt x="155672" y="52770"/>
                </a:cubicBezTo>
                <a:close/>
                <a:moveTo>
                  <a:pt x="52770" y="142479"/>
                </a:moveTo>
                <a:cubicBezTo>
                  <a:pt x="52770" y="113324"/>
                  <a:pt x="76385" y="89709"/>
                  <a:pt x="105540" y="89709"/>
                </a:cubicBezTo>
                <a:cubicBezTo>
                  <a:pt x="134696" y="89709"/>
                  <a:pt x="158310" y="113324"/>
                  <a:pt x="158310" y="142479"/>
                </a:cubicBezTo>
                <a:lnTo>
                  <a:pt x="158310" y="147756"/>
                </a:lnTo>
                <a:cubicBezTo>
                  <a:pt x="158310" y="153594"/>
                  <a:pt x="153594" y="158310"/>
                  <a:pt x="147756" y="158310"/>
                </a:cubicBezTo>
                <a:lnTo>
                  <a:pt x="63324" y="158310"/>
                </a:lnTo>
                <a:cubicBezTo>
                  <a:pt x="57486" y="158310"/>
                  <a:pt x="52770" y="153594"/>
                  <a:pt x="52770" y="147756"/>
                </a:cubicBezTo>
                <a:lnTo>
                  <a:pt x="52770" y="142479"/>
                </a:lnTo>
                <a:close/>
              </a:path>
            </a:pathLst>
          </a:custGeom>
          <a:solidFill>
            <a:srgbClr val="4C8A7A"/>
          </a:solidFill>
          <a:ln/>
        </p:spPr>
      </p:sp>
      <p:sp>
        <p:nvSpPr>
          <p:cNvPr id="10" name="Text 8"/>
          <p:cNvSpPr/>
          <p:nvPr/>
        </p:nvSpPr>
        <p:spPr>
          <a:xfrm>
            <a:off x="641684" y="2938238"/>
            <a:ext cx="1840620" cy="2026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64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Cooperation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645906" y="3174648"/>
            <a:ext cx="1832177" cy="1688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931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C̄(t)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2719044" y="2330327"/>
            <a:ext cx="2043258" cy="1148277"/>
          </a:xfrm>
          <a:custGeom>
            <a:avLst/>
            <a:gdLst/>
            <a:ahLst/>
            <a:cxnLst/>
            <a:rect l="l" t="t" r="r" b="b"/>
            <a:pathLst>
              <a:path w="2043258" h="1148277">
                <a:moveTo>
                  <a:pt x="67542" y="0"/>
                </a:moveTo>
                <a:lnTo>
                  <a:pt x="1975716" y="0"/>
                </a:lnTo>
                <a:cubicBezTo>
                  <a:pt x="2013018" y="0"/>
                  <a:pt x="2043258" y="30239"/>
                  <a:pt x="2043258" y="67542"/>
                </a:cubicBezTo>
                <a:lnTo>
                  <a:pt x="2043258" y="1080735"/>
                </a:lnTo>
                <a:cubicBezTo>
                  <a:pt x="2043258" y="1118038"/>
                  <a:pt x="2013018" y="1148277"/>
                  <a:pt x="1975716" y="1148277"/>
                </a:cubicBezTo>
                <a:lnTo>
                  <a:pt x="67542" y="1148277"/>
                </a:lnTo>
                <a:cubicBezTo>
                  <a:pt x="30239" y="1148277"/>
                  <a:pt x="0" y="1118038"/>
                  <a:pt x="0" y="1080735"/>
                </a:cubicBezTo>
                <a:lnTo>
                  <a:pt x="0" y="67542"/>
                </a:lnTo>
                <a:cubicBezTo>
                  <a:pt x="0" y="30264"/>
                  <a:pt x="30264" y="0"/>
                  <a:pt x="67542" y="0"/>
                </a:cubicBezTo>
                <a:close/>
              </a:path>
            </a:pathLst>
          </a:custGeom>
          <a:solidFill>
            <a:srgbClr val="4C8A7A">
              <a:alpha val="5098"/>
            </a:srgbClr>
          </a:solidFill>
          <a:ln/>
        </p:spPr>
      </p:sp>
      <p:sp>
        <p:nvSpPr>
          <p:cNvPr id="13" name="Shape 11"/>
          <p:cNvSpPr/>
          <p:nvPr/>
        </p:nvSpPr>
        <p:spPr>
          <a:xfrm>
            <a:off x="3538234" y="2465418"/>
            <a:ext cx="405274" cy="405274"/>
          </a:xfrm>
          <a:custGeom>
            <a:avLst/>
            <a:gdLst/>
            <a:ahLst/>
            <a:cxnLst/>
            <a:rect l="l" t="t" r="r" b="b"/>
            <a:pathLst>
              <a:path w="405274" h="405274">
                <a:moveTo>
                  <a:pt x="202637" y="0"/>
                </a:moveTo>
                <a:lnTo>
                  <a:pt x="202637" y="0"/>
                </a:lnTo>
                <a:cubicBezTo>
                  <a:pt x="314476" y="0"/>
                  <a:pt x="405274" y="90799"/>
                  <a:pt x="405274" y="202637"/>
                </a:cubicBezTo>
                <a:lnTo>
                  <a:pt x="405274" y="202637"/>
                </a:lnTo>
                <a:cubicBezTo>
                  <a:pt x="405274" y="314476"/>
                  <a:pt x="314476" y="405274"/>
                  <a:pt x="202637" y="405274"/>
                </a:cubicBezTo>
                <a:lnTo>
                  <a:pt x="202637" y="405274"/>
                </a:lnTo>
                <a:cubicBezTo>
                  <a:pt x="90799" y="405274"/>
                  <a:pt x="0" y="314476"/>
                  <a:pt x="0" y="202637"/>
                </a:cubicBezTo>
                <a:lnTo>
                  <a:pt x="0" y="202637"/>
                </a:lnTo>
                <a:cubicBezTo>
                  <a:pt x="0" y="90799"/>
                  <a:pt x="90799" y="0"/>
                  <a:pt x="202637" y="0"/>
                </a:cubicBezTo>
                <a:close/>
              </a:path>
            </a:pathLst>
          </a:custGeom>
          <a:solidFill>
            <a:srgbClr val="4C8A7A">
              <a:alpha val="10196"/>
            </a:srgbClr>
          </a:solidFill>
          <a:ln/>
        </p:spPr>
      </p:sp>
      <p:sp>
        <p:nvSpPr>
          <p:cNvPr id="14" name="Shape 12"/>
          <p:cNvSpPr/>
          <p:nvPr/>
        </p:nvSpPr>
        <p:spPr>
          <a:xfrm>
            <a:off x="3645885" y="2583623"/>
            <a:ext cx="189972" cy="168864"/>
          </a:xfrm>
          <a:custGeom>
            <a:avLst/>
            <a:gdLst/>
            <a:ahLst/>
            <a:cxnLst/>
            <a:rect l="l" t="t" r="r" b="b"/>
            <a:pathLst>
              <a:path w="189972" h="168864">
                <a:moveTo>
                  <a:pt x="88687" y="28100"/>
                </a:moveTo>
                <a:lnTo>
                  <a:pt x="50231" y="70844"/>
                </a:lnTo>
                <a:cubicBezTo>
                  <a:pt x="48713" y="72526"/>
                  <a:pt x="48779" y="75131"/>
                  <a:pt x="50395" y="76747"/>
                </a:cubicBezTo>
                <a:cubicBezTo>
                  <a:pt x="60455" y="86807"/>
                  <a:pt x="76780" y="86807"/>
                  <a:pt x="86840" y="76747"/>
                </a:cubicBezTo>
                <a:lnTo>
                  <a:pt x="97328" y="66259"/>
                </a:lnTo>
                <a:cubicBezTo>
                  <a:pt x="98713" y="64874"/>
                  <a:pt x="100461" y="64116"/>
                  <a:pt x="102242" y="63984"/>
                </a:cubicBezTo>
                <a:cubicBezTo>
                  <a:pt x="104485" y="63786"/>
                  <a:pt x="106793" y="64544"/>
                  <a:pt x="108508" y="66259"/>
                </a:cubicBezTo>
                <a:lnTo>
                  <a:pt x="166753" y="124010"/>
                </a:lnTo>
                <a:lnTo>
                  <a:pt x="189972" y="105540"/>
                </a:lnTo>
                <a:lnTo>
                  <a:pt x="189972" y="10554"/>
                </a:lnTo>
                <a:lnTo>
                  <a:pt x="153033" y="31662"/>
                </a:lnTo>
                <a:lnTo>
                  <a:pt x="145184" y="26418"/>
                </a:lnTo>
                <a:cubicBezTo>
                  <a:pt x="139973" y="22955"/>
                  <a:pt x="133871" y="21108"/>
                  <a:pt x="127605" y="21108"/>
                </a:cubicBezTo>
                <a:lnTo>
                  <a:pt x="104386" y="21108"/>
                </a:lnTo>
                <a:cubicBezTo>
                  <a:pt x="104023" y="21108"/>
                  <a:pt x="103627" y="21108"/>
                  <a:pt x="103264" y="21141"/>
                </a:cubicBezTo>
                <a:cubicBezTo>
                  <a:pt x="97691" y="21438"/>
                  <a:pt x="92447" y="23944"/>
                  <a:pt x="88687" y="28100"/>
                </a:cubicBezTo>
                <a:close/>
                <a:moveTo>
                  <a:pt x="38456" y="60257"/>
                </a:moveTo>
                <a:lnTo>
                  <a:pt x="73680" y="21108"/>
                </a:lnTo>
                <a:lnTo>
                  <a:pt x="60620" y="21108"/>
                </a:lnTo>
                <a:cubicBezTo>
                  <a:pt x="52209" y="21108"/>
                  <a:pt x="44162" y="24439"/>
                  <a:pt x="38225" y="30376"/>
                </a:cubicBezTo>
                <a:lnTo>
                  <a:pt x="36939" y="31662"/>
                </a:lnTo>
                <a:lnTo>
                  <a:pt x="0" y="10554"/>
                </a:lnTo>
                <a:lnTo>
                  <a:pt x="0" y="105540"/>
                </a:lnTo>
                <a:lnTo>
                  <a:pt x="51583" y="148515"/>
                </a:lnTo>
                <a:cubicBezTo>
                  <a:pt x="59168" y="154847"/>
                  <a:pt x="68733" y="158310"/>
                  <a:pt x="78594" y="158310"/>
                </a:cubicBezTo>
                <a:lnTo>
                  <a:pt x="83773" y="158310"/>
                </a:lnTo>
                <a:lnTo>
                  <a:pt x="81464" y="156002"/>
                </a:lnTo>
                <a:cubicBezTo>
                  <a:pt x="78364" y="152901"/>
                  <a:pt x="78364" y="147888"/>
                  <a:pt x="81464" y="144821"/>
                </a:cubicBezTo>
                <a:cubicBezTo>
                  <a:pt x="84564" y="141754"/>
                  <a:pt x="89577" y="141721"/>
                  <a:pt x="92644" y="144821"/>
                </a:cubicBezTo>
                <a:lnTo>
                  <a:pt x="106167" y="158343"/>
                </a:lnTo>
                <a:lnTo>
                  <a:pt x="109135" y="158343"/>
                </a:lnTo>
                <a:cubicBezTo>
                  <a:pt x="115435" y="158343"/>
                  <a:pt x="121602" y="156925"/>
                  <a:pt x="127209" y="154287"/>
                </a:cubicBezTo>
                <a:lnTo>
                  <a:pt x="118403" y="145448"/>
                </a:lnTo>
                <a:cubicBezTo>
                  <a:pt x="115303" y="142347"/>
                  <a:pt x="115303" y="137334"/>
                  <a:pt x="118403" y="134267"/>
                </a:cubicBezTo>
                <a:cubicBezTo>
                  <a:pt x="121503" y="131200"/>
                  <a:pt x="126516" y="131167"/>
                  <a:pt x="129584" y="134267"/>
                </a:cubicBezTo>
                <a:lnTo>
                  <a:pt x="140138" y="144821"/>
                </a:lnTo>
                <a:lnTo>
                  <a:pt x="145909" y="139049"/>
                </a:lnTo>
                <a:cubicBezTo>
                  <a:pt x="148845" y="136114"/>
                  <a:pt x="149702" y="131859"/>
                  <a:pt x="148416" y="128132"/>
                </a:cubicBezTo>
                <a:lnTo>
                  <a:pt x="102935" y="83014"/>
                </a:lnTo>
                <a:lnTo>
                  <a:pt x="98020" y="87928"/>
                </a:lnTo>
                <a:cubicBezTo>
                  <a:pt x="81761" y="104188"/>
                  <a:pt x="55442" y="104188"/>
                  <a:pt x="39182" y="87928"/>
                </a:cubicBezTo>
                <a:cubicBezTo>
                  <a:pt x="31596" y="80342"/>
                  <a:pt x="31299" y="68172"/>
                  <a:pt x="38456" y="60224"/>
                </a:cubicBezTo>
                <a:close/>
              </a:path>
            </a:pathLst>
          </a:custGeom>
          <a:solidFill>
            <a:srgbClr val="4C8A7A"/>
          </a:solidFill>
          <a:ln/>
        </p:spPr>
      </p:sp>
      <p:sp>
        <p:nvSpPr>
          <p:cNvPr id="15" name="Text 13"/>
          <p:cNvSpPr/>
          <p:nvPr/>
        </p:nvSpPr>
        <p:spPr>
          <a:xfrm>
            <a:off x="2820363" y="2938238"/>
            <a:ext cx="1840620" cy="2026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64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Alignment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2824585" y="3174648"/>
            <a:ext cx="1832177" cy="1688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931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P(t)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4897789" y="2330327"/>
            <a:ext cx="2043258" cy="1148277"/>
          </a:xfrm>
          <a:custGeom>
            <a:avLst/>
            <a:gdLst/>
            <a:ahLst/>
            <a:cxnLst/>
            <a:rect l="l" t="t" r="r" b="b"/>
            <a:pathLst>
              <a:path w="2043258" h="1148277">
                <a:moveTo>
                  <a:pt x="67542" y="0"/>
                </a:moveTo>
                <a:lnTo>
                  <a:pt x="1975716" y="0"/>
                </a:lnTo>
                <a:cubicBezTo>
                  <a:pt x="2013018" y="0"/>
                  <a:pt x="2043258" y="30239"/>
                  <a:pt x="2043258" y="67542"/>
                </a:cubicBezTo>
                <a:lnTo>
                  <a:pt x="2043258" y="1080735"/>
                </a:lnTo>
                <a:cubicBezTo>
                  <a:pt x="2043258" y="1118038"/>
                  <a:pt x="2013018" y="1148277"/>
                  <a:pt x="1975716" y="1148277"/>
                </a:cubicBezTo>
                <a:lnTo>
                  <a:pt x="67542" y="1148277"/>
                </a:lnTo>
                <a:cubicBezTo>
                  <a:pt x="30239" y="1148277"/>
                  <a:pt x="0" y="1118038"/>
                  <a:pt x="0" y="1080735"/>
                </a:cubicBezTo>
                <a:lnTo>
                  <a:pt x="0" y="67542"/>
                </a:lnTo>
                <a:cubicBezTo>
                  <a:pt x="0" y="30264"/>
                  <a:pt x="30264" y="0"/>
                  <a:pt x="67542" y="0"/>
                </a:cubicBezTo>
                <a:close/>
              </a:path>
            </a:pathLst>
          </a:custGeom>
          <a:solidFill>
            <a:srgbClr val="5F6F6B">
              <a:alpha val="5098"/>
            </a:srgbClr>
          </a:solidFill>
          <a:ln/>
        </p:spPr>
      </p:sp>
      <p:sp>
        <p:nvSpPr>
          <p:cNvPr id="18" name="Shape 16"/>
          <p:cNvSpPr/>
          <p:nvPr/>
        </p:nvSpPr>
        <p:spPr>
          <a:xfrm>
            <a:off x="5716913" y="2465418"/>
            <a:ext cx="405274" cy="405274"/>
          </a:xfrm>
          <a:custGeom>
            <a:avLst/>
            <a:gdLst/>
            <a:ahLst/>
            <a:cxnLst/>
            <a:rect l="l" t="t" r="r" b="b"/>
            <a:pathLst>
              <a:path w="405274" h="405274">
                <a:moveTo>
                  <a:pt x="202637" y="0"/>
                </a:moveTo>
                <a:lnTo>
                  <a:pt x="202637" y="0"/>
                </a:lnTo>
                <a:cubicBezTo>
                  <a:pt x="314476" y="0"/>
                  <a:pt x="405274" y="90799"/>
                  <a:pt x="405274" y="202637"/>
                </a:cubicBezTo>
                <a:lnTo>
                  <a:pt x="405274" y="202637"/>
                </a:lnTo>
                <a:cubicBezTo>
                  <a:pt x="405274" y="314476"/>
                  <a:pt x="314476" y="405274"/>
                  <a:pt x="202637" y="405274"/>
                </a:cubicBezTo>
                <a:lnTo>
                  <a:pt x="202637" y="405274"/>
                </a:lnTo>
                <a:cubicBezTo>
                  <a:pt x="90799" y="405274"/>
                  <a:pt x="0" y="314476"/>
                  <a:pt x="0" y="202637"/>
                </a:cubicBezTo>
                <a:lnTo>
                  <a:pt x="0" y="202637"/>
                </a:lnTo>
                <a:cubicBezTo>
                  <a:pt x="0" y="90799"/>
                  <a:pt x="90799" y="0"/>
                  <a:pt x="202637" y="0"/>
                </a:cubicBezTo>
                <a:close/>
              </a:path>
            </a:pathLst>
          </a:custGeom>
          <a:solidFill>
            <a:srgbClr val="5F6F6B">
              <a:alpha val="10196"/>
            </a:srgbClr>
          </a:solidFill>
          <a:ln/>
        </p:spPr>
      </p:sp>
      <p:sp>
        <p:nvSpPr>
          <p:cNvPr id="19" name="Shape 17"/>
          <p:cNvSpPr/>
          <p:nvPr/>
        </p:nvSpPr>
        <p:spPr>
          <a:xfrm>
            <a:off x="5835118" y="2583623"/>
            <a:ext cx="168864" cy="168864"/>
          </a:xfrm>
          <a:custGeom>
            <a:avLst/>
            <a:gdLst/>
            <a:ahLst/>
            <a:cxnLst/>
            <a:rect l="l" t="t" r="r" b="b"/>
            <a:pathLst>
              <a:path w="168864" h="168864">
                <a:moveTo>
                  <a:pt x="21108" y="31662"/>
                </a:moveTo>
                <a:cubicBezTo>
                  <a:pt x="21108" y="25824"/>
                  <a:pt x="25824" y="21108"/>
                  <a:pt x="31662" y="21108"/>
                </a:cubicBezTo>
                <a:lnTo>
                  <a:pt x="84432" y="21108"/>
                </a:lnTo>
                <a:cubicBezTo>
                  <a:pt x="90270" y="21108"/>
                  <a:pt x="94986" y="25824"/>
                  <a:pt x="94986" y="31662"/>
                </a:cubicBezTo>
                <a:lnTo>
                  <a:pt x="94986" y="126648"/>
                </a:lnTo>
                <a:lnTo>
                  <a:pt x="126648" y="126648"/>
                </a:lnTo>
                <a:lnTo>
                  <a:pt x="126648" y="84432"/>
                </a:lnTo>
                <a:cubicBezTo>
                  <a:pt x="126648" y="78594"/>
                  <a:pt x="131365" y="73878"/>
                  <a:pt x="137202" y="73878"/>
                </a:cubicBezTo>
                <a:lnTo>
                  <a:pt x="158310" y="73878"/>
                </a:lnTo>
                <a:cubicBezTo>
                  <a:pt x="164148" y="73878"/>
                  <a:pt x="168864" y="78594"/>
                  <a:pt x="168864" y="84432"/>
                </a:cubicBezTo>
                <a:cubicBezTo>
                  <a:pt x="168864" y="90270"/>
                  <a:pt x="164148" y="94986"/>
                  <a:pt x="158310" y="94986"/>
                </a:cubicBezTo>
                <a:lnTo>
                  <a:pt x="147756" y="94986"/>
                </a:lnTo>
                <a:lnTo>
                  <a:pt x="147756" y="137202"/>
                </a:lnTo>
                <a:cubicBezTo>
                  <a:pt x="147756" y="143040"/>
                  <a:pt x="143040" y="147756"/>
                  <a:pt x="137202" y="147756"/>
                </a:cubicBezTo>
                <a:lnTo>
                  <a:pt x="84432" y="147756"/>
                </a:lnTo>
                <a:cubicBezTo>
                  <a:pt x="78594" y="147756"/>
                  <a:pt x="73878" y="143040"/>
                  <a:pt x="73878" y="137202"/>
                </a:cubicBezTo>
                <a:lnTo>
                  <a:pt x="73878" y="42216"/>
                </a:lnTo>
                <a:lnTo>
                  <a:pt x="42216" y="42216"/>
                </a:lnTo>
                <a:lnTo>
                  <a:pt x="42216" y="84432"/>
                </a:lnTo>
                <a:cubicBezTo>
                  <a:pt x="42216" y="90270"/>
                  <a:pt x="37500" y="94986"/>
                  <a:pt x="31662" y="94986"/>
                </a:cubicBezTo>
                <a:lnTo>
                  <a:pt x="10554" y="94986"/>
                </a:lnTo>
                <a:cubicBezTo>
                  <a:pt x="4716" y="94986"/>
                  <a:pt x="0" y="90270"/>
                  <a:pt x="0" y="84432"/>
                </a:cubicBezTo>
                <a:cubicBezTo>
                  <a:pt x="0" y="78594"/>
                  <a:pt x="4716" y="73878"/>
                  <a:pt x="10554" y="73878"/>
                </a:cubicBezTo>
                <a:lnTo>
                  <a:pt x="21108" y="73878"/>
                </a:lnTo>
                <a:lnTo>
                  <a:pt x="21108" y="31662"/>
                </a:lnTo>
                <a:close/>
              </a:path>
            </a:pathLst>
          </a:custGeom>
          <a:solidFill>
            <a:srgbClr val="5F6F6B"/>
          </a:solidFill>
          <a:ln/>
        </p:spPr>
      </p:sp>
      <p:sp>
        <p:nvSpPr>
          <p:cNvPr id="20" name="Text 18"/>
          <p:cNvSpPr/>
          <p:nvPr/>
        </p:nvSpPr>
        <p:spPr>
          <a:xfrm>
            <a:off x="4999108" y="2938238"/>
            <a:ext cx="1840620" cy="2026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64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Volatility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5003329" y="3174648"/>
            <a:ext cx="1832177" cy="1688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931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V(t)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540366" y="3647468"/>
            <a:ext cx="6399956" cy="506593"/>
          </a:xfrm>
          <a:custGeom>
            <a:avLst/>
            <a:gdLst/>
            <a:ahLst/>
            <a:cxnLst/>
            <a:rect l="l" t="t" r="r" b="b"/>
            <a:pathLst>
              <a:path w="6399956" h="506593">
                <a:moveTo>
                  <a:pt x="67544" y="0"/>
                </a:moveTo>
                <a:lnTo>
                  <a:pt x="6332412" y="0"/>
                </a:lnTo>
                <a:cubicBezTo>
                  <a:pt x="6369715" y="0"/>
                  <a:pt x="6399956" y="30240"/>
                  <a:pt x="6399956" y="67544"/>
                </a:cubicBezTo>
                <a:lnTo>
                  <a:pt x="6399956" y="439049"/>
                </a:lnTo>
                <a:cubicBezTo>
                  <a:pt x="6399956" y="476352"/>
                  <a:pt x="6369715" y="506593"/>
                  <a:pt x="6332412" y="506593"/>
                </a:cubicBezTo>
                <a:lnTo>
                  <a:pt x="67544" y="506593"/>
                </a:lnTo>
                <a:cubicBezTo>
                  <a:pt x="30240" y="506593"/>
                  <a:pt x="0" y="476352"/>
                  <a:pt x="0" y="439049"/>
                </a:cubicBezTo>
                <a:lnTo>
                  <a:pt x="0" y="67544"/>
                </a:lnTo>
                <a:cubicBezTo>
                  <a:pt x="0" y="30240"/>
                  <a:pt x="30240" y="0"/>
                  <a:pt x="67544" y="0"/>
                </a:cubicBezTo>
                <a:close/>
              </a:path>
            </a:pathLst>
          </a:custGeom>
          <a:solidFill>
            <a:srgbClr val="2F3E3B"/>
          </a:solidFill>
          <a:ln/>
        </p:spPr>
      </p:sp>
      <p:sp>
        <p:nvSpPr>
          <p:cNvPr id="23" name="Text 21"/>
          <p:cNvSpPr/>
          <p:nvPr/>
        </p:nvSpPr>
        <p:spPr>
          <a:xfrm>
            <a:off x="637463" y="3782560"/>
            <a:ext cx="6205762" cy="2364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97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G(t) = w</a:t>
            </a:r>
            <a:pPr algn="ctr">
              <a:lnSpc>
                <a:spcPct val="130000"/>
              </a:lnSpc>
            </a:pPr>
            <a:r>
              <a:rPr lang="en-US" sz="898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</a:t>
            </a:r>
            <a:pPr algn="ctr">
              <a:lnSpc>
                <a:spcPct val="130000"/>
              </a:lnSpc>
            </a:pPr>
            <a:r>
              <a:rPr lang="en-US" sz="1197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C̄(t) + w</a:t>
            </a:r>
            <a:pPr algn="ctr">
              <a:lnSpc>
                <a:spcPct val="130000"/>
              </a:lnSpc>
            </a:pPr>
            <a:r>
              <a:rPr lang="en-US" sz="898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</a:t>
            </a:r>
            <a:pPr algn="ctr">
              <a:lnSpc>
                <a:spcPct val="130000"/>
              </a:lnSpc>
            </a:pPr>
            <a:r>
              <a:rPr lang="en-US" sz="1197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P(t) − w</a:t>
            </a:r>
            <a:pPr algn="ctr">
              <a:lnSpc>
                <a:spcPct val="130000"/>
              </a:lnSpc>
            </a:pPr>
            <a:r>
              <a:rPr lang="en-US" sz="898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</a:t>
            </a:r>
            <a:pPr algn="ctr">
              <a:lnSpc>
                <a:spcPct val="130000"/>
              </a:lnSpc>
            </a:pPr>
            <a:r>
              <a:rPr lang="en-US" sz="1197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V(t)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337729" y="4491789"/>
            <a:ext cx="6805230" cy="2364100"/>
          </a:xfrm>
          <a:custGeom>
            <a:avLst/>
            <a:gdLst/>
            <a:ahLst/>
            <a:cxnLst/>
            <a:rect l="l" t="t" r="r" b="b"/>
            <a:pathLst>
              <a:path w="6805230" h="2364100">
                <a:moveTo>
                  <a:pt x="67542" y="0"/>
                </a:moveTo>
                <a:lnTo>
                  <a:pt x="6737688" y="0"/>
                </a:lnTo>
                <a:cubicBezTo>
                  <a:pt x="6774990" y="0"/>
                  <a:pt x="6805230" y="30240"/>
                  <a:pt x="6805230" y="67542"/>
                </a:cubicBezTo>
                <a:lnTo>
                  <a:pt x="6805230" y="2296557"/>
                </a:lnTo>
                <a:cubicBezTo>
                  <a:pt x="6805230" y="2333860"/>
                  <a:pt x="6774990" y="2364100"/>
                  <a:pt x="6737688" y="2364100"/>
                </a:cubicBezTo>
                <a:lnTo>
                  <a:pt x="67542" y="2364100"/>
                </a:lnTo>
                <a:cubicBezTo>
                  <a:pt x="30240" y="2364100"/>
                  <a:pt x="0" y="2333860"/>
                  <a:pt x="0" y="2296557"/>
                </a:cubicBezTo>
                <a:lnTo>
                  <a:pt x="0" y="67542"/>
                </a:lnTo>
                <a:cubicBezTo>
                  <a:pt x="0" y="30240"/>
                  <a:pt x="30240" y="0"/>
                  <a:pt x="67542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sx="100000" sy="100000" kx="0" ky="0" algn="bl" rotWithShape="0" blurRad="25330" dist="8443" dir="5400000">
              <a:srgbClr val="000000">
                <a:alpha val="10196"/>
              </a:srgbClr>
            </a:outerShdw>
          </a:effectLst>
        </p:spPr>
      </p:sp>
      <p:sp>
        <p:nvSpPr>
          <p:cNvPr id="25" name="Text 23"/>
          <p:cNvSpPr/>
          <p:nvPr/>
        </p:nvSpPr>
        <p:spPr>
          <a:xfrm>
            <a:off x="540366" y="4694427"/>
            <a:ext cx="6501274" cy="2701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96" b="1" dirty="0">
                <a:solidFill>
                  <a:srgbClr val="2F3E3B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Safe Operating Envelope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540366" y="5099701"/>
            <a:ext cx="6467501" cy="4390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64" dirty="0">
                <a:solidFill>
                  <a:srgbClr val="1F2A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The model is constrained by a </a:t>
            </a:r>
            <a:pPr>
              <a:lnSpc>
                <a:spcPct val="140000"/>
              </a:lnSpc>
            </a:pPr>
            <a:r>
              <a:rPr lang="en-US" sz="1064" b="1" dirty="0">
                <a:solidFill>
                  <a:srgbClr val="1F2A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safe operating envelope</a:t>
            </a:r>
            <a:pPr>
              <a:lnSpc>
                <a:spcPct val="140000"/>
              </a:lnSpc>
            </a:pPr>
            <a:r>
              <a:rPr lang="en-US" sz="1064" dirty="0">
                <a:solidFill>
                  <a:srgbClr val="1F2A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. Navigation systems should not be forced into hard commitment when structural conditions are unsafe.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540366" y="5673839"/>
            <a:ext cx="3132432" cy="979413"/>
          </a:xfrm>
          <a:custGeom>
            <a:avLst/>
            <a:gdLst/>
            <a:ahLst/>
            <a:cxnLst/>
            <a:rect l="l" t="t" r="r" b="b"/>
            <a:pathLst>
              <a:path w="3132432" h="979413">
                <a:moveTo>
                  <a:pt x="67550" y="0"/>
                </a:moveTo>
                <a:lnTo>
                  <a:pt x="3064882" y="0"/>
                </a:lnTo>
                <a:cubicBezTo>
                  <a:pt x="3102189" y="0"/>
                  <a:pt x="3132432" y="30243"/>
                  <a:pt x="3132432" y="67550"/>
                </a:cubicBezTo>
                <a:lnTo>
                  <a:pt x="3132432" y="911863"/>
                </a:lnTo>
                <a:cubicBezTo>
                  <a:pt x="3132432" y="949170"/>
                  <a:pt x="3102189" y="979413"/>
                  <a:pt x="3064882" y="979413"/>
                </a:cubicBezTo>
                <a:lnTo>
                  <a:pt x="67550" y="979413"/>
                </a:lnTo>
                <a:cubicBezTo>
                  <a:pt x="30243" y="979413"/>
                  <a:pt x="0" y="949170"/>
                  <a:pt x="0" y="911863"/>
                </a:cubicBezTo>
                <a:lnTo>
                  <a:pt x="0" y="67550"/>
                </a:lnTo>
                <a:cubicBezTo>
                  <a:pt x="0" y="30268"/>
                  <a:pt x="30268" y="0"/>
                  <a:pt x="67550" y="0"/>
                </a:cubicBezTo>
                <a:close/>
              </a:path>
            </a:pathLst>
          </a:custGeom>
          <a:solidFill>
            <a:srgbClr val="4C8A7A">
              <a:alpha val="5098"/>
            </a:srgbClr>
          </a:solidFill>
          <a:ln/>
        </p:spPr>
      </p:sp>
      <p:sp>
        <p:nvSpPr>
          <p:cNvPr id="28" name="Text 26"/>
          <p:cNvSpPr/>
          <p:nvPr/>
        </p:nvSpPr>
        <p:spPr>
          <a:xfrm>
            <a:off x="675457" y="5808931"/>
            <a:ext cx="2929795" cy="2026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64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Moral/Structural Stability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675457" y="6079114"/>
            <a:ext cx="2929795" cy="2026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64" dirty="0">
                <a:solidFill>
                  <a:srgbClr val="2F3E3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MSS(t) = C/(C+D)</a:t>
            </a:r>
            <a:endParaRPr lang="en-US" sz="1600" dirty="0"/>
          </a:p>
        </p:txBody>
      </p:sp>
      <p:sp>
        <p:nvSpPr>
          <p:cNvPr id="30" name="Text 28"/>
          <p:cNvSpPr/>
          <p:nvPr/>
        </p:nvSpPr>
        <p:spPr>
          <a:xfrm>
            <a:off x="675457" y="6349296"/>
            <a:ext cx="2921352" cy="1688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31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Must satisfy: MSS(t) ≥ θ</a:t>
            </a:r>
            <a:pPr>
              <a:lnSpc>
                <a:spcPct val="120000"/>
              </a:lnSpc>
            </a:pPr>
            <a:r>
              <a:rPr lang="en-US" sz="698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3808417" y="5673839"/>
            <a:ext cx="3132432" cy="979413"/>
          </a:xfrm>
          <a:custGeom>
            <a:avLst/>
            <a:gdLst/>
            <a:ahLst/>
            <a:cxnLst/>
            <a:rect l="l" t="t" r="r" b="b"/>
            <a:pathLst>
              <a:path w="3132432" h="979413">
                <a:moveTo>
                  <a:pt x="67550" y="0"/>
                </a:moveTo>
                <a:lnTo>
                  <a:pt x="3064882" y="0"/>
                </a:lnTo>
                <a:cubicBezTo>
                  <a:pt x="3102189" y="0"/>
                  <a:pt x="3132432" y="30243"/>
                  <a:pt x="3132432" y="67550"/>
                </a:cubicBezTo>
                <a:lnTo>
                  <a:pt x="3132432" y="911863"/>
                </a:lnTo>
                <a:cubicBezTo>
                  <a:pt x="3132432" y="949170"/>
                  <a:pt x="3102189" y="979413"/>
                  <a:pt x="3064882" y="979413"/>
                </a:cubicBezTo>
                <a:lnTo>
                  <a:pt x="67550" y="979413"/>
                </a:lnTo>
                <a:cubicBezTo>
                  <a:pt x="30243" y="979413"/>
                  <a:pt x="0" y="949170"/>
                  <a:pt x="0" y="911863"/>
                </a:cubicBezTo>
                <a:lnTo>
                  <a:pt x="0" y="67550"/>
                </a:lnTo>
                <a:cubicBezTo>
                  <a:pt x="0" y="30268"/>
                  <a:pt x="30268" y="0"/>
                  <a:pt x="67550" y="0"/>
                </a:cubicBezTo>
                <a:close/>
              </a:path>
            </a:pathLst>
          </a:custGeom>
          <a:solidFill>
            <a:srgbClr val="5F6F6B">
              <a:alpha val="5098"/>
            </a:srgbClr>
          </a:solidFill>
          <a:ln/>
        </p:spPr>
      </p:sp>
      <p:sp>
        <p:nvSpPr>
          <p:cNvPr id="32" name="Text 30"/>
          <p:cNvSpPr/>
          <p:nvPr/>
        </p:nvSpPr>
        <p:spPr>
          <a:xfrm>
            <a:off x="3943508" y="5808931"/>
            <a:ext cx="2929795" cy="2026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64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Systemic Risk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3943508" y="6079114"/>
            <a:ext cx="2929795" cy="2026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64" dirty="0">
                <a:solidFill>
                  <a:srgbClr val="2F3E3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</a:t>
            </a:r>
            <a:pPr>
              <a:lnSpc>
                <a:spcPct val="130000"/>
              </a:lnSpc>
            </a:pPr>
            <a:r>
              <a:rPr lang="en-US" sz="798" dirty="0">
                <a:solidFill>
                  <a:srgbClr val="2F3E3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sys</a:t>
            </a:r>
            <a:pPr>
              <a:lnSpc>
                <a:spcPct val="130000"/>
              </a:lnSpc>
            </a:pPr>
            <a:r>
              <a:rPr lang="en-US" sz="1064" dirty="0">
                <a:solidFill>
                  <a:srgbClr val="2F3E3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(t) = w</a:t>
            </a:r>
            <a:pPr>
              <a:lnSpc>
                <a:spcPct val="130000"/>
              </a:lnSpc>
            </a:pPr>
            <a:r>
              <a:rPr lang="en-US" sz="798" dirty="0">
                <a:solidFill>
                  <a:srgbClr val="2F3E3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</a:t>
            </a:r>
            <a:pPr>
              <a:lnSpc>
                <a:spcPct val="130000"/>
              </a:lnSpc>
            </a:pPr>
            <a:r>
              <a:rPr lang="en-US" sz="1064" dirty="0">
                <a:solidFill>
                  <a:srgbClr val="2F3E3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 + w</a:t>
            </a:r>
            <a:pPr>
              <a:lnSpc>
                <a:spcPct val="130000"/>
              </a:lnSpc>
            </a:pPr>
            <a:r>
              <a:rPr lang="en-US" sz="798" dirty="0">
                <a:solidFill>
                  <a:srgbClr val="2F3E3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</a:t>
            </a:r>
            <a:pPr>
              <a:lnSpc>
                <a:spcPct val="130000"/>
              </a:lnSpc>
            </a:pPr>
            <a:r>
              <a:rPr lang="en-US" sz="1064" dirty="0">
                <a:solidFill>
                  <a:srgbClr val="2F3E3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</a:t>
            </a: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3943508" y="6349296"/>
            <a:ext cx="2921352" cy="1688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31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Must satisfy: R</a:t>
            </a:r>
            <a:pPr>
              <a:lnSpc>
                <a:spcPct val="120000"/>
              </a:lnSpc>
            </a:pPr>
            <a:r>
              <a:rPr lang="en-US" sz="698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sys</a:t>
            </a:r>
            <a:pPr>
              <a:lnSpc>
                <a:spcPct val="120000"/>
              </a:lnSpc>
            </a:pPr>
            <a:r>
              <a:rPr lang="en-US" sz="931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(t) ≤ θ</a:t>
            </a:r>
            <a:pPr>
              <a:lnSpc>
                <a:spcPct val="120000"/>
              </a:lnSpc>
            </a:pPr>
            <a:r>
              <a:rPr lang="en-US" sz="698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7312944" y="1114504"/>
            <a:ext cx="4534006" cy="4576222"/>
          </a:xfrm>
          <a:custGeom>
            <a:avLst/>
            <a:gdLst/>
            <a:ahLst/>
            <a:cxnLst/>
            <a:rect l="l" t="t" r="r" b="b"/>
            <a:pathLst>
              <a:path w="4534006" h="4576222">
                <a:moveTo>
                  <a:pt x="67557" y="0"/>
                </a:moveTo>
                <a:lnTo>
                  <a:pt x="4466449" y="0"/>
                </a:lnTo>
                <a:cubicBezTo>
                  <a:pt x="4503759" y="0"/>
                  <a:pt x="4534006" y="30246"/>
                  <a:pt x="4534006" y="67557"/>
                </a:cubicBezTo>
                <a:lnTo>
                  <a:pt x="4534006" y="4508665"/>
                </a:lnTo>
                <a:cubicBezTo>
                  <a:pt x="4534006" y="4545975"/>
                  <a:pt x="4503759" y="4576222"/>
                  <a:pt x="4466449" y="4576222"/>
                </a:cubicBezTo>
                <a:lnTo>
                  <a:pt x="67557" y="4576222"/>
                </a:lnTo>
                <a:cubicBezTo>
                  <a:pt x="30246" y="4576222"/>
                  <a:pt x="0" y="4545975"/>
                  <a:pt x="0" y="4508665"/>
                </a:cubicBezTo>
                <a:lnTo>
                  <a:pt x="0" y="67557"/>
                </a:lnTo>
                <a:cubicBezTo>
                  <a:pt x="0" y="30271"/>
                  <a:pt x="30271" y="0"/>
                  <a:pt x="67557" y="0"/>
                </a:cubicBezTo>
                <a:close/>
              </a:path>
            </a:pathLst>
          </a:custGeom>
          <a:solidFill>
            <a:srgbClr val="4C8A7A"/>
          </a:solidFill>
          <a:ln/>
        </p:spPr>
      </p:sp>
      <p:sp>
        <p:nvSpPr>
          <p:cNvPr id="36" name="Text 34"/>
          <p:cNvSpPr/>
          <p:nvPr/>
        </p:nvSpPr>
        <p:spPr>
          <a:xfrm>
            <a:off x="7515581" y="1317141"/>
            <a:ext cx="4230050" cy="2701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96" b="1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Gating Logic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7515581" y="1722416"/>
            <a:ext cx="4196277" cy="4390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64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Branch commitment, transition hardening, and aggressive restoration are </a:t>
            </a:r>
            <a:pPr>
              <a:lnSpc>
                <a:spcPct val="140000"/>
              </a:lnSpc>
            </a:pPr>
            <a:r>
              <a:rPr lang="en-US" sz="1064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gated by lawful state</a:t>
            </a:r>
            <a:pPr>
              <a:lnSpc>
                <a:spcPct val="140000"/>
              </a:lnSpc>
            </a:pPr>
            <a:r>
              <a:rPr lang="en-US" sz="1064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, not by raw probability alone.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7515581" y="2330327"/>
            <a:ext cx="4128731" cy="776776"/>
          </a:xfrm>
          <a:custGeom>
            <a:avLst/>
            <a:gdLst/>
            <a:ahLst/>
            <a:cxnLst/>
            <a:rect l="l" t="t" r="r" b="b"/>
            <a:pathLst>
              <a:path w="4128731" h="776776">
                <a:moveTo>
                  <a:pt x="67548" y="0"/>
                </a:moveTo>
                <a:lnTo>
                  <a:pt x="4061183" y="0"/>
                </a:lnTo>
                <a:cubicBezTo>
                  <a:pt x="4098489" y="0"/>
                  <a:pt x="4128731" y="30242"/>
                  <a:pt x="4128731" y="67548"/>
                </a:cubicBezTo>
                <a:lnTo>
                  <a:pt x="4128731" y="709227"/>
                </a:lnTo>
                <a:cubicBezTo>
                  <a:pt x="4128731" y="746533"/>
                  <a:pt x="4098489" y="776776"/>
                  <a:pt x="4061183" y="776776"/>
                </a:cubicBezTo>
                <a:lnTo>
                  <a:pt x="67548" y="776776"/>
                </a:lnTo>
                <a:cubicBezTo>
                  <a:pt x="30242" y="776776"/>
                  <a:pt x="0" y="746533"/>
                  <a:pt x="0" y="709227"/>
                </a:cubicBezTo>
                <a:lnTo>
                  <a:pt x="0" y="67548"/>
                </a:lnTo>
                <a:cubicBezTo>
                  <a:pt x="0" y="30267"/>
                  <a:pt x="30267" y="0"/>
                  <a:pt x="67548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39" name="Shape 37"/>
          <p:cNvSpPr/>
          <p:nvPr/>
        </p:nvSpPr>
        <p:spPr>
          <a:xfrm>
            <a:off x="7650673" y="2465418"/>
            <a:ext cx="270183" cy="270183"/>
          </a:xfrm>
          <a:custGeom>
            <a:avLst/>
            <a:gdLst/>
            <a:ahLst/>
            <a:cxnLst/>
            <a:rect l="l" t="t" r="r" b="b"/>
            <a:pathLst>
              <a:path w="270183" h="270183">
                <a:moveTo>
                  <a:pt x="135091" y="0"/>
                </a:moveTo>
                <a:lnTo>
                  <a:pt x="135091" y="0"/>
                </a:lnTo>
                <a:cubicBezTo>
                  <a:pt x="209700" y="0"/>
                  <a:pt x="270183" y="60482"/>
                  <a:pt x="270183" y="135091"/>
                </a:cubicBezTo>
                <a:lnTo>
                  <a:pt x="270183" y="135091"/>
                </a:lnTo>
                <a:cubicBezTo>
                  <a:pt x="270183" y="209700"/>
                  <a:pt x="209700" y="270183"/>
                  <a:pt x="135091" y="270183"/>
                </a:cubicBezTo>
                <a:lnTo>
                  <a:pt x="135091" y="270183"/>
                </a:lnTo>
                <a:cubicBezTo>
                  <a:pt x="60482" y="270183"/>
                  <a:pt x="0" y="209700"/>
                  <a:pt x="0" y="135091"/>
                </a:cubicBezTo>
                <a:lnTo>
                  <a:pt x="0" y="135091"/>
                </a:lnTo>
                <a:cubicBezTo>
                  <a:pt x="0" y="60482"/>
                  <a:pt x="60482" y="0"/>
                  <a:pt x="135091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</p:sp>
      <p:sp>
        <p:nvSpPr>
          <p:cNvPr id="40" name="Text 38"/>
          <p:cNvSpPr/>
          <p:nvPr/>
        </p:nvSpPr>
        <p:spPr>
          <a:xfrm>
            <a:off x="7764326" y="2499191"/>
            <a:ext cx="109762" cy="2026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64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8022174" y="2499191"/>
            <a:ext cx="726116" cy="2026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64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Check MSS</a:t>
            </a:r>
            <a:endParaRPr lang="en-US" sz="1600" dirty="0"/>
          </a:p>
        </p:txBody>
      </p:sp>
      <p:sp>
        <p:nvSpPr>
          <p:cNvPr id="42" name="Text 40"/>
          <p:cNvSpPr/>
          <p:nvPr/>
        </p:nvSpPr>
        <p:spPr>
          <a:xfrm>
            <a:off x="7650673" y="2803147"/>
            <a:ext cx="3917651" cy="1688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3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Is moral/structural stability above threshold?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7515581" y="3242194"/>
            <a:ext cx="4128731" cy="776776"/>
          </a:xfrm>
          <a:custGeom>
            <a:avLst/>
            <a:gdLst/>
            <a:ahLst/>
            <a:cxnLst/>
            <a:rect l="l" t="t" r="r" b="b"/>
            <a:pathLst>
              <a:path w="4128731" h="776776">
                <a:moveTo>
                  <a:pt x="67548" y="0"/>
                </a:moveTo>
                <a:lnTo>
                  <a:pt x="4061183" y="0"/>
                </a:lnTo>
                <a:cubicBezTo>
                  <a:pt x="4098489" y="0"/>
                  <a:pt x="4128731" y="30242"/>
                  <a:pt x="4128731" y="67548"/>
                </a:cubicBezTo>
                <a:lnTo>
                  <a:pt x="4128731" y="709227"/>
                </a:lnTo>
                <a:cubicBezTo>
                  <a:pt x="4128731" y="746533"/>
                  <a:pt x="4098489" y="776776"/>
                  <a:pt x="4061183" y="776776"/>
                </a:cubicBezTo>
                <a:lnTo>
                  <a:pt x="67548" y="776776"/>
                </a:lnTo>
                <a:cubicBezTo>
                  <a:pt x="30242" y="776776"/>
                  <a:pt x="0" y="746533"/>
                  <a:pt x="0" y="709227"/>
                </a:cubicBezTo>
                <a:lnTo>
                  <a:pt x="0" y="67548"/>
                </a:lnTo>
                <a:cubicBezTo>
                  <a:pt x="0" y="30267"/>
                  <a:pt x="30267" y="0"/>
                  <a:pt x="67548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44" name="Shape 42"/>
          <p:cNvSpPr/>
          <p:nvPr/>
        </p:nvSpPr>
        <p:spPr>
          <a:xfrm>
            <a:off x="7650673" y="3377285"/>
            <a:ext cx="270183" cy="270183"/>
          </a:xfrm>
          <a:custGeom>
            <a:avLst/>
            <a:gdLst/>
            <a:ahLst/>
            <a:cxnLst/>
            <a:rect l="l" t="t" r="r" b="b"/>
            <a:pathLst>
              <a:path w="270183" h="270183">
                <a:moveTo>
                  <a:pt x="135091" y="0"/>
                </a:moveTo>
                <a:lnTo>
                  <a:pt x="135091" y="0"/>
                </a:lnTo>
                <a:cubicBezTo>
                  <a:pt x="209700" y="0"/>
                  <a:pt x="270183" y="60482"/>
                  <a:pt x="270183" y="135091"/>
                </a:cubicBezTo>
                <a:lnTo>
                  <a:pt x="270183" y="135091"/>
                </a:lnTo>
                <a:cubicBezTo>
                  <a:pt x="270183" y="209700"/>
                  <a:pt x="209700" y="270183"/>
                  <a:pt x="135091" y="270183"/>
                </a:cubicBezTo>
                <a:lnTo>
                  <a:pt x="135091" y="270183"/>
                </a:lnTo>
                <a:cubicBezTo>
                  <a:pt x="60482" y="270183"/>
                  <a:pt x="0" y="209700"/>
                  <a:pt x="0" y="135091"/>
                </a:cubicBezTo>
                <a:lnTo>
                  <a:pt x="0" y="135091"/>
                </a:lnTo>
                <a:cubicBezTo>
                  <a:pt x="0" y="60482"/>
                  <a:pt x="60482" y="0"/>
                  <a:pt x="135091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</p:sp>
      <p:sp>
        <p:nvSpPr>
          <p:cNvPr id="45" name="Text 43"/>
          <p:cNvSpPr/>
          <p:nvPr/>
        </p:nvSpPr>
        <p:spPr>
          <a:xfrm>
            <a:off x="7751332" y="3411058"/>
            <a:ext cx="135091" cy="2026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64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2</a:t>
            </a:r>
            <a:endParaRPr lang="en-US" sz="1600" dirty="0"/>
          </a:p>
        </p:txBody>
      </p:sp>
      <p:sp>
        <p:nvSpPr>
          <p:cNvPr id="46" name="Text 44"/>
          <p:cNvSpPr/>
          <p:nvPr/>
        </p:nvSpPr>
        <p:spPr>
          <a:xfrm>
            <a:off x="8022174" y="3411058"/>
            <a:ext cx="700787" cy="2026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64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Check Risk</a:t>
            </a:r>
            <a:endParaRPr lang="en-US" sz="1600" dirty="0"/>
          </a:p>
        </p:txBody>
      </p:sp>
      <p:sp>
        <p:nvSpPr>
          <p:cNvPr id="47" name="Text 45"/>
          <p:cNvSpPr/>
          <p:nvPr/>
        </p:nvSpPr>
        <p:spPr>
          <a:xfrm>
            <a:off x="7650673" y="3715014"/>
            <a:ext cx="3917651" cy="1688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3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Is systemic risk within acceptable bounds?</a:t>
            </a:r>
            <a:endParaRPr lang="en-US" sz="1600" dirty="0"/>
          </a:p>
        </p:txBody>
      </p:sp>
      <p:sp>
        <p:nvSpPr>
          <p:cNvPr id="48" name="Shape 46"/>
          <p:cNvSpPr/>
          <p:nvPr/>
        </p:nvSpPr>
        <p:spPr>
          <a:xfrm>
            <a:off x="7515581" y="4154061"/>
            <a:ext cx="4128731" cy="776776"/>
          </a:xfrm>
          <a:custGeom>
            <a:avLst/>
            <a:gdLst/>
            <a:ahLst/>
            <a:cxnLst/>
            <a:rect l="l" t="t" r="r" b="b"/>
            <a:pathLst>
              <a:path w="4128731" h="776776">
                <a:moveTo>
                  <a:pt x="67548" y="0"/>
                </a:moveTo>
                <a:lnTo>
                  <a:pt x="4061183" y="0"/>
                </a:lnTo>
                <a:cubicBezTo>
                  <a:pt x="4098489" y="0"/>
                  <a:pt x="4128731" y="30242"/>
                  <a:pt x="4128731" y="67548"/>
                </a:cubicBezTo>
                <a:lnTo>
                  <a:pt x="4128731" y="709227"/>
                </a:lnTo>
                <a:cubicBezTo>
                  <a:pt x="4128731" y="746533"/>
                  <a:pt x="4098489" y="776776"/>
                  <a:pt x="4061183" y="776776"/>
                </a:cubicBezTo>
                <a:lnTo>
                  <a:pt x="67548" y="776776"/>
                </a:lnTo>
                <a:cubicBezTo>
                  <a:pt x="30242" y="776776"/>
                  <a:pt x="0" y="746533"/>
                  <a:pt x="0" y="709227"/>
                </a:cubicBezTo>
                <a:lnTo>
                  <a:pt x="0" y="67548"/>
                </a:lnTo>
                <a:cubicBezTo>
                  <a:pt x="0" y="30267"/>
                  <a:pt x="30267" y="0"/>
                  <a:pt x="67548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49" name="Shape 47"/>
          <p:cNvSpPr/>
          <p:nvPr/>
        </p:nvSpPr>
        <p:spPr>
          <a:xfrm>
            <a:off x="7650673" y="4289152"/>
            <a:ext cx="270183" cy="270183"/>
          </a:xfrm>
          <a:custGeom>
            <a:avLst/>
            <a:gdLst/>
            <a:ahLst/>
            <a:cxnLst/>
            <a:rect l="l" t="t" r="r" b="b"/>
            <a:pathLst>
              <a:path w="270183" h="270183">
                <a:moveTo>
                  <a:pt x="135091" y="0"/>
                </a:moveTo>
                <a:lnTo>
                  <a:pt x="135091" y="0"/>
                </a:lnTo>
                <a:cubicBezTo>
                  <a:pt x="209700" y="0"/>
                  <a:pt x="270183" y="60482"/>
                  <a:pt x="270183" y="135091"/>
                </a:cubicBezTo>
                <a:lnTo>
                  <a:pt x="270183" y="135091"/>
                </a:lnTo>
                <a:cubicBezTo>
                  <a:pt x="270183" y="209700"/>
                  <a:pt x="209700" y="270183"/>
                  <a:pt x="135091" y="270183"/>
                </a:cubicBezTo>
                <a:lnTo>
                  <a:pt x="135091" y="270183"/>
                </a:lnTo>
                <a:cubicBezTo>
                  <a:pt x="60482" y="270183"/>
                  <a:pt x="0" y="209700"/>
                  <a:pt x="0" y="135091"/>
                </a:cubicBezTo>
                <a:lnTo>
                  <a:pt x="0" y="135091"/>
                </a:lnTo>
                <a:cubicBezTo>
                  <a:pt x="0" y="60482"/>
                  <a:pt x="60482" y="0"/>
                  <a:pt x="135091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</p:sp>
      <p:sp>
        <p:nvSpPr>
          <p:cNvPr id="50" name="Text 48"/>
          <p:cNvSpPr/>
          <p:nvPr/>
        </p:nvSpPr>
        <p:spPr>
          <a:xfrm>
            <a:off x="7749617" y="4322925"/>
            <a:ext cx="143535" cy="2026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64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3</a:t>
            </a:r>
            <a:endParaRPr lang="en-US" sz="1600" dirty="0"/>
          </a:p>
        </p:txBody>
      </p:sp>
      <p:sp>
        <p:nvSpPr>
          <p:cNvPr id="51" name="Text 49"/>
          <p:cNvSpPr/>
          <p:nvPr/>
        </p:nvSpPr>
        <p:spPr>
          <a:xfrm>
            <a:off x="8022174" y="4322925"/>
            <a:ext cx="903424" cy="2026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64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Allow Commit</a:t>
            </a:r>
            <a:endParaRPr lang="en-US" sz="1600" dirty="0"/>
          </a:p>
        </p:txBody>
      </p:sp>
      <p:sp>
        <p:nvSpPr>
          <p:cNvPr id="52" name="Text 50"/>
          <p:cNvSpPr/>
          <p:nvPr/>
        </p:nvSpPr>
        <p:spPr>
          <a:xfrm>
            <a:off x="7650673" y="4626881"/>
            <a:ext cx="3917651" cy="1688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3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Only then permit hard state transition</a:t>
            </a:r>
            <a:endParaRPr lang="en-US" sz="1600" dirty="0"/>
          </a:p>
        </p:txBody>
      </p:sp>
      <p:sp>
        <p:nvSpPr>
          <p:cNvPr id="53" name="Shape 51"/>
          <p:cNvSpPr/>
          <p:nvPr/>
        </p:nvSpPr>
        <p:spPr>
          <a:xfrm>
            <a:off x="7317166" y="5830039"/>
            <a:ext cx="4525562" cy="1021629"/>
          </a:xfrm>
          <a:custGeom>
            <a:avLst/>
            <a:gdLst/>
            <a:ahLst/>
            <a:cxnLst/>
            <a:rect l="l" t="t" r="r" b="b"/>
            <a:pathLst>
              <a:path w="4525562" h="1021629">
                <a:moveTo>
                  <a:pt x="67550" y="0"/>
                </a:moveTo>
                <a:lnTo>
                  <a:pt x="4458012" y="0"/>
                </a:lnTo>
                <a:cubicBezTo>
                  <a:pt x="4495319" y="0"/>
                  <a:pt x="4525562" y="30243"/>
                  <a:pt x="4525562" y="67550"/>
                </a:cubicBezTo>
                <a:lnTo>
                  <a:pt x="4525562" y="954079"/>
                </a:lnTo>
                <a:cubicBezTo>
                  <a:pt x="4525562" y="991386"/>
                  <a:pt x="4495319" y="1021629"/>
                  <a:pt x="4458012" y="1021629"/>
                </a:cubicBezTo>
                <a:lnTo>
                  <a:pt x="67550" y="1021629"/>
                </a:lnTo>
                <a:cubicBezTo>
                  <a:pt x="30243" y="1021629"/>
                  <a:pt x="0" y="991386"/>
                  <a:pt x="0" y="954079"/>
                </a:cubicBezTo>
                <a:lnTo>
                  <a:pt x="0" y="67550"/>
                </a:lnTo>
                <a:cubicBezTo>
                  <a:pt x="0" y="30268"/>
                  <a:pt x="30268" y="0"/>
                  <a:pt x="67550" y="0"/>
                </a:cubicBezTo>
                <a:close/>
              </a:path>
            </a:pathLst>
          </a:custGeom>
          <a:solidFill>
            <a:srgbClr val="8FB7AC">
              <a:alpha val="10196"/>
            </a:srgbClr>
          </a:solidFill>
          <a:ln w="12700">
            <a:solidFill>
              <a:srgbClr val="8FB7AC">
                <a:alpha val="30196"/>
              </a:srgbClr>
            </a:solidFill>
            <a:prstDash val="solid"/>
          </a:ln>
        </p:spPr>
      </p:sp>
      <p:sp>
        <p:nvSpPr>
          <p:cNvPr id="54" name="Shape 52"/>
          <p:cNvSpPr/>
          <p:nvPr/>
        </p:nvSpPr>
        <p:spPr>
          <a:xfrm>
            <a:off x="7469144" y="6003125"/>
            <a:ext cx="202637" cy="202637"/>
          </a:xfrm>
          <a:custGeom>
            <a:avLst/>
            <a:gdLst/>
            <a:ahLst/>
            <a:cxnLst/>
            <a:rect l="l" t="t" r="r" b="b"/>
            <a:pathLst>
              <a:path w="202637" h="202637">
                <a:moveTo>
                  <a:pt x="101319" y="0"/>
                </a:moveTo>
                <a:cubicBezTo>
                  <a:pt x="103139" y="0"/>
                  <a:pt x="104960" y="396"/>
                  <a:pt x="106622" y="1148"/>
                </a:cubicBezTo>
                <a:lnTo>
                  <a:pt x="181186" y="32770"/>
                </a:lnTo>
                <a:cubicBezTo>
                  <a:pt x="189893" y="36451"/>
                  <a:pt x="196384" y="45039"/>
                  <a:pt x="196344" y="55409"/>
                </a:cubicBezTo>
                <a:cubicBezTo>
                  <a:pt x="196146" y="94670"/>
                  <a:pt x="179999" y="166503"/>
                  <a:pt x="111807" y="199154"/>
                </a:cubicBezTo>
                <a:cubicBezTo>
                  <a:pt x="105197" y="202320"/>
                  <a:pt x="97519" y="202320"/>
                  <a:pt x="90910" y="199154"/>
                </a:cubicBezTo>
                <a:cubicBezTo>
                  <a:pt x="22678" y="166503"/>
                  <a:pt x="6570" y="94670"/>
                  <a:pt x="6372" y="55409"/>
                </a:cubicBezTo>
                <a:cubicBezTo>
                  <a:pt x="6332" y="45039"/>
                  <a:pt x="12823" y="36451"/>
                  <a:pt x="21530" y="32770"/>
                </a:cubicBezTo>
                <a:lnTo>
                  <a:pt x="96055" y="1148"/>
                </a:lnTo>
                <a:cubicBezTo>
                  <a:pt x="97717" y="396"/>
                  <a:pt x="99498" y="0"/>
                  <a:pt x="101319" y="0"/>
                </a:cubicBezTo>
                <a:close/>
                <a:moveTo>
                  <a:pt x="101319" y="26438"/>
                </a:moveTo>
                <a:lnTo>
                  <a:pt x="101319" y="176081"/>
                </a:lnTo>
                <a:cubicBezTo>
                  <a:pt x="155936" y="149643"/>
                  <a:pt x="170619" y="91068"/>
                  <a:pt x="170975" y="56002"/>
                </a:cubicBezTo>
                <a:lnTo>
                  <a:pt x="101319" y="26477"/>
                </a:lnTo>
                <a:lnTo>
                  <a:pt x="101319" y="26477"/>
                </a:lnTo>
                <a:close/>
              </a:path>
            </a:pathLst>
          </a:custGeom>
          <a:solidFill>
            <a:srgbClr val="4C8A7A"/>
          </a:solidFill>
          <a:ln/>
        </p:spPr>
      </p:sp>
      <p:sp>
        <p:nvSpPr>
          <p:cNvPr id="55" name="Text 53"/>
          <p:cNvSpPr/>
          <p:nvPr/>
        </p:nvSpPr>
        <p:spPr>
          <a:xfrm>
            <a:off x="7749221" y="6003125"/>
            <a:ext cx="3993640" cy="2026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64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Safety First</a:t>
            </a:r>
            <a:endParaRPr lang="en-US" sz="1600" dirty="0"/>
          </a:p>
        </p:txBody>
      </p:sp>
      <p:sp>
        <p:nvSpPr>
          <p:cNvPr id="56" name="Text 54"/>
          <p:cNvSpPr/>
          <p:nvPr/>
        </p:nvSpPr>
        <p:spPr>
          <a:xfrm>
            <a:off x="7749221" y="6273307"/>
            <a:ext cx="3993640" cy="40527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64" dirty="0">
                <a:solidFill>
                  <a:srgbClr val="1F2A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This prevents the system from making irreversible commitments when internal conditions suggest instability.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5F7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img.freepik.com/b923f025533e63636ef540509d93e78fc6313983.jpg">    </p:cNvPr>
          <p:cNvPicPr>
            <a:picLocks noChangeAspect="1"/>
          </p:cNvPicPr>
          <p:nvPr/>
        </p:nvPicPr>
        <p:blipFill>
          <a:blip r:embed="rId1">
            <a:alphaModFix amt="15000"/>
          </a:blip>
          <a:srcRect l="0" r="0" t="21875" b="21875"/>
          <a:stretch/>
        </p:blipFill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rotWithShape="1" flip="none">
            <a:gsLst>
              <a:gs pos="0">
                <a:srgbClr val="2F3E3B">
                  <a:alpha val="90000"/>
                </a:srgbClr>
              </a:gs>
              <a:gs pos="50000">
                <a:srgbClr val="2F3E3B">
                  <a:alpha val="8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</a:gradFill>
          <a:ln/>
        </p:spPr>
      </p:sp>
      <p:sp>
        <p:nvSpPr>
          <p:cNvPr id="4" name="Shape 1"/>
          <p:cNvSpPr/>
          <p:nvPr/>
        </p:nvSpPr>
        <p:spPr>
          <a:xfrm>
            <a:off x="381000" y="1814513"/>
            <a:ext cx="1104900" cy="419100"/>
          </a:xfrm>
          <a:custGeom>
            <a:avLst/>
            <a:gdLst/>
            <a:ahLst/>
            <a:cxnLst/>
            <a:rect l="l" t="t" r="r" b="b"/>
            <a:pathLst>
              <a:path w="1104900" h="419100">
                <a:moveTo>
                  <a:pt x="76201" y="0"/>
                </a:moveTo>
                <a:lnTo>
                  <a:pt x="1028699" y="0"/>
                </a:lnTo>
                <a:cubicBezTo>
                  <a:pt x="1070784" y="0"/>
                  <a:pt x="1104900" y="34116"/>
                  <a:pt x="1104900" y="76201"/>
                </a:cubicBezTo>
                <a:lnTo>
                  <a:pt x="1104900" y="342899"/>
                </a:lnTo>
                <a:cubicBezTo>
                  <a:pt x="1104900" y="384984"/>
                  <a:pt x="1070784" y="419100"/>
                  <a:pt x="1028699" y="419100"/>
                </a:cubicBezTo>
                <a:lnTo>
                  <a:pt x="76201" y="419100"/>
                </a:lnTo>
                <a:cubicBezTo>
                  <a:pt x="34116" y="419100"/>
                  <a:pt x="0" y="384984"/>
                  <a:pt x="0" y="342899"/>
                </a:cubicBezTo>
                <a:lnTo>
                  <a:pt x="0" y="76201"/>
                </a:lnTo>
                <a:cubicBezTo>
                  <a:pt x="0" y="34144"/>
                  <a:pt x="34144" y="0"/>
                  <a:pt x="76201" y="0"/>
                </a:cubicBezTo>
                <a:close/>
              </a:path>
            </a:pathLst>
          </a:custGeom>
          <a:solidFill>
            <a:srgbClr val="8FB7AC">
              <a:alpha val="20000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571500" y="1890713"/>
            <a:ext cx="8191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spc="150" kern="0" dirty="0">
                <a:solidFill>
                  <a:srgbClr val="F5F7F6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PART II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381000" y="2462213"/>
            <a:ext cx="6181725" cy="1714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Applied Navigation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Architecture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381000" y="4405313"/>
            <a:ext cx="914400" cy="38100"/>
          </a:xfrm>
          <a:custGeom>
            <a:avLst/>
            <a:gdLst/>
            <a:ahLst/>
            <a:cxnLst/>
            <a:rect l="l" t="t" r="r" b="b"/>
            <a:pathLst>
              <a:path w="914400" h="38100">
                <a:moveTo>
                  <a:pt x="0" y="0"/>
                </a:moveTo>
                <a:lnTo>
                  <a:pt x="914400" y="0"/>
                </a:lnTo>
                <a:lnTo>
                  <a:pt x="9144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8FB7AC"/>
          </a:solidFill>
          <a:ln/>
        </p:spPr>
      </p:sp>
      <p:sp>
        <p:nvSpPr>
          <p:cNvPr id="8" name="Text 5"/>
          <p:cNvSpPr/>
          <p:nvPr/>
        </p:nvSpPr>
        <p:spPr>
          <a:xfrm>
            <a:off x="381000" y="4672013"/>
            <a:ext cx="5953125" cy="3714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F5F7F6">
                    <a:alpha val="90000"/>
                  </a:srgbClr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Implementation layers and operational mechanisms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5F7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7783" y="367783"/>
            <a:ext cx="11529991" cy="2206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58" b="1" spc="58" kern="0" dirty="0">
                <a:solidFill>
                  <a:srgbClr val="4C8A7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CHAPTER 7 — 9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67783" y="662009"/>
            <a:ext cx="11621937" cy="3677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606" b="1" dirty="0">
                <a:solidFill>
                  <a:srgbClr val="2F3E3B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NashMark AI Architecture Overview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67783" y="1213683"/>
            <a:ext cx="6197140" cy="4854733"/>
          </a:xfrm>
          <a:custGeom>
            <a:avLst/>
            <a:gdLst/>
            <a:ahLst/>
            <a:cxnLst/>
            <a:rect l="l" t="t" r="r" b="b"/>
            <a:pathLst>
              <a:path w="6197140" h="4854733">
                <a:moveTo>
                  <a:pt x="73549" y="0"/>
                </a:moveTo>
                <a:lnTo>
                  <a:pt x="6123591" y="0"/>
                </a:lnTo>
                <a:cubicBezTo>
                  <a:pt x="6164211" y="0"/>
                  <a:pt x="6197140" y="32929"/>
                  <a:pt x="6197140" y="73549"/>
                </a:cubicBezTo>
                <a:lnTo>
                  <a:pt x="6197140" y="4781184"/>
                </a:lnTo>
                <a:cubicBezTo>
                  <a:pt x="6197140" y="4821804"/>
                  <a:pt x="6164211" y="4854733"/>
                  <a:pt x="6123591" y="4854733"/>
                </a:cubicBezTo>
                <a:lnTo>
                  <a:pt x="73549" y="4854733"/>
                </a:lnTo>
                <a:cubicBezTo>
                  <a:pt x="32929" y="4854733"/>
                  <a:pt x="0" y="4821804"/>
                  <a:pt x="0" y="4781184"/>
                </a:cubicBezTo>
                <a:lnTo>
                  <a:pt x="0" y="73549"/>
                </a:lnTo>
                <a:cubicBezTo>
                  <a:pt x="0" y="32956"/>
                  <a:pt x="32956" y="0"/>
                  <a:pt x="73549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sx="100000" sy="100000" kx="0" ky="0" algn="bl" rotWithShape="0" blurRad="27584" dist="9195" dir="5400000">
              <a:srgbClr val="000000">
                <a:alpha val="10196"/>
              </a:srgbClr>
            </a:outerShdw>
          </a:effectLst>
        </p:spPr>
      </p:sp>
      <p:sp>
        <p:nvSpPr>
          <p:cNvPr id="5" name="Text 3"/>
          <p:cNvSpPr/>
          <p:nvPr/>
        </p:nvSpPr>
        <p:spPr>
          <a:xfrm>
            <a:off x="551674" y="1397575"/>
            <a:ext cx="5939692" cy="2942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738" b="1" dirty="0">
                <a:solidFill>
                  <a:srgbClr val="2F3E3B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Six-Layer Architecture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551674" y="1838914"/>
            <a:ext cx="5902914" cy="47811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58" dirty="0">
                <a:solidFill>
                  <a:srgbClr val="1F2A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The applied NashMark navigation model is composed of six integrated layers that distinguish it from plain recursive estimators.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551674" y="2464145"/>
            <a:ext cx="367783" cy="367783"/>
          </a:xfrm>
          <a:custGeom>
            <a:avLst/>
            <a:gdLst/>
            <a:ahLst/>
            <a:cxnLst/>
            <a:rect l="l" t="t" r="r" b="b"/>
            <a:pathLst>
              <a:path w="367783" h="367783">
                <a:moveTo>
                  <a:pt x="36778" y="0"/>
                </a:moveTo>
                <a:lnTo>
                  <a:pt x="331005" y="0"/>
                </a:lnTo>
                <a:cubicBezTo>
                  <a:pt x="351303" y="0"/>
                  <a:pt x="367783" y="16480"/>
                  <a:pt x="367783" y="36778"/>
                </a:cubicBezTo>
                <a:lnTo>
                  <a:pt x="367783" y="331005"/>
                </a:lnTo>
                <a:cubicBezTo>
                  <a:pt x="367783" y="351317"/>
                  <a:pt x="351317" y="367783"/>
                  <a:pt x="331005" y="367783"/>
                </a:cubicBezTo>
                <a:lnTo>
                  <a:pt x="36778" y="367783"/>
                </a:lnTo>
                <a:cubicBezTo>
                  <a:pt x="16466" y="367783"/>
                  <a:pt x="0" y="351317"/>
                  <a:pt x="0" y="331005"/>
                </a:cubicBezTo>
                <a:lnTo>
                  <a:pt x="0" y="36778"/>
                </a:lnTo>
                <a:cubicBezTo>
                  <a:pt x="0" y="16480"/>
                  <a:pt x="16480" y="0"/>
                  <a:pt x="36778" y="0"/>
                </a:cubicBezTo>
                <a:close/>
              </a:path>
            </a:pathLst>
          </a:custGeom>
          <a:solidFill>
            <a:srgbClr val="4C8A7A"/>
          </a:solidFill>
          <a:ln/>
        </p:spPr>
      </p:sp>
      <p:sp>
        <p:nvSpPr>
          <p:cNvPr id="8" name="Text 6"/>
          <p:cNvSpPr/>
          <p:nvPr/>
        </p:nvSpPr>
        <p:spPr>
          <a:xfrm>
            <a:off x="514896" y="2464145"/>
            <a:ext cx="441339" cy="3677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158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1029792" y="2464145"/>
            <a:ext cx="3245683" cy="257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03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Latent Traversal Inference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1029792" y="2721593"/>
            <a:ext cx="3236489" cy="2206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58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Probabilistic inference over candidate route states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551674" y="3052597"/>
            <a:ext cx="367783" cy="367783"/>
          </a:xfrm>
          <a:custGeom>
            <a:avLst/>
            <a:gdLst/>
            <a:ahLst/>
            <a:cxnLst/>
            <a:rect l="l" t="t" r="r" b="b"/>
            <a:pathLst>
              <a:path w="367783" h="367783">
                <a:moveTo>
                  <a:pt x="36778" y="0"/>
                </a:moveTo>
                <a:lnTo>
                  <a:pt x="331005" y="0"/>
                </a:lnTo>
                <a:cubicBezTo>
                  <a:pt x="351303" y="0"/>
                  <a:pt x="367783" y="16480"/>
                  <a:pt x="367783" y="36778"/>
                </a:cubicBezTo>
                <a:lnTo>
                  <a:pt x="367783" y="331005"/>
                </a:lnTo>
                <a:cubicBezTo>
                  <a:pt x="367783" y="351317"/>
                  <a:pt x="351317" y="367783"/>
                  <a:pt x="331005" y="367783"/>
                </a:cubicBezTo>
                <a:lnTo>
                  <a:pt x="36778" y="367783"/>
                </a:lnTo>
                <a:cubicBezTo>
                  <a:pt x="16466" y="367783"/>
                  <a:pt x="0" y="351317"/>
                  <a:pt x="0" y="331005"/>
                </a:cubicBezTo>
                <a:lnTo>
                  <a:pt x="0" y="36778"/>
                </a:lnTo>
                <a:cubicBezTo>
                  <a:pt x="0" y="16480"/>
                  <a:pt x="16480" y="0"/>
                  <a:pt x="36778" y="0"/>
                </a:cubicBezTo>
                <a:close/>
              </a:path>
            </a:pathLst>
          </a:custGeom>
          <a:solidFill>
            <a:srgbClr val="4C8A7A"/>
          </a:solidFill>
          <a:ln/>
        </p:spPr>
      </p:sp>
      <p:sp>
        <p:nvSpPr>
          <p:cNvPr id="12" name="Text 10"/>
          <p:cNvSpPr/>
          <p:nvPr/>
        </p:nvSpPr>
        <p:spPr>
          <a:xfrm>
            <a:off x="514896" y="3052597"/>
            <a:ext cx="441339" cy="3677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158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2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1029792" y="3052597"/>
            <a:ext cx="3199710" cy="257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03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Corridor Retention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1029792" y="3310045"/>
            <a:ext cx="3190516" cy="2206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58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Maintain plausible traversal set under uncertainty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551674" y="3641050"/>
            <a:ext cx="367783" cy="367783"/>
          </a:xfrm>
          <a:custGeom>
            <a:avLst/>
            <a:gdLst/>
            <a:ahLst/>
            <a:cxnLst/>
            <a:rect l="l" t="t" r="r" b="b"/>
            <a:pathLst>
              <a:path w="367783" h="367783">
                <a:moveTo>
                  <a:pt x="36778" y="0"/>
                </a:moveTo>
                <a:lnTo>
                  <a:pt x="331005" y="0"/>
                </a:lnTo>
                <a:cubicBezTo>
                  <a:pt x="351303" y="0"/>
                  <a:pt x="367783" y="16480"/>
                  <a:pt x="367783" y="36778"/>
                </a:cubicBezTo>
                <a:lnTo>
                  <a:pt x="367783" y="331005"/>
                </a:lnTo>
                <a:cubicBezTo>
                  <a:pt x="367783" y="351317"/>
                  <a:pt x="351317" y="367783"/>
                  <a:pt x="331005" y="367783"/>
                </a:cubicBezTo>
                <a:lnTo>
                  <a:pt x="36778" y="367783"/>
                </a:lnTo>
                <a:cubicBezTo>
                  <a:pt x="16466" y="367783"/>
                  <a:pt x="0" y="351317"/>
                  <a:pt x="0" y="331005"/>
                </a:cubicBezTo>
                <a:lnTo>
                  <a:pt x="0" y="36778"/>
                </a:lnTo>
                <a:cubicBezTo>
                  <a:pt x="0" y="16480"/>
                  <a:pt x="16480" y="0"/>
                  <a:pt x="36778" y="0"/>
                </a:cubicBezTo>
                <a:close/>
              </a:path>
            </a:pathLst>
          </a:custGeom>
          <a:solidFill>
            <a:srgbClr val="4C8A7A"/>
          </a:solidFill>
          <a:ln/>
        </p:spPr>
      </p:sp>
      <p:sp>
        <p:nvSpPr>
          <p:cNvPr id="16" name="Text 14"/>
          <p:cNvSpPr/>
          <p:nvPr/>
        </p:nvSpPr>
        <p:spPr>
          <a:xfrm>
            <a:off x="514896" y="3641050"/>
            <a:ext cx="441339" cy="3677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158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3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1029792" y="3641050"/>
            <a:ext cx="2721593" cy="257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03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Equilibrium Refinement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1029792" y="3898498"/>
            <a:ext cx="2712398" cy="2206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58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Inner convergence under live observation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551674" y="4229502"/>
            <a:ext cx="367783" cy="367783"/>
          </a:xfrm>
          <a:custGeom>
            <a:avLst/>
            <a:gdLst/>
            <a:ahLst/>
            <a:cxnLst/>
            <a:rect l="l" t="t" r="r" b="b"/>
            <a:pathLst>
              <a:path w="367783" h="367783">
                <a:moveTo>
                  <a:pt x="36778" y="0"/>
                </a:moveTo>
                <a:lnTo>
                  <a:pt x="331005" y="0"/>
                </a:lnTo>
                <a:cubicBezTo>
                  <a:pt x="351303" y="0"/>
                  <a:pt x="367783" y="16480"/>
                  <a:pt x="367783" y="36778"/>
                </a:cubicBezTo>
                <a:lnTo>
                  <a:pt x="367783" y="331005"/>
                </a:lnTo>
                <a:cubicBezTo>
                  <a:pt x="367783" y="351317"/>
                  <a:pt x="351317" y="367783"/>
                  <a:pt x="331005" y="367783"/>
                </a:cubicBezTo>
                <a:lnTo>
                  <a:pt x="36778" y="367783"/>
                </a:lnTo>
                <a:cubicBezTo>
                  <a:pt x="16466" y="367783"/>
                  <a:pt x="0" y="351317"/>
                  <a:pt x="0" y="331005"/>
                </a:cubicBezTo>
                <a:lnTo>
                  <a:pt x="0" y="36778"/>
                </a:lnTo>
                <a:cubicBezTo>
                  <a:pt x="0" y="16480"/>
                  <a:pt x="16480" y="0"/>
                  <a:pt x="36778" y="0"/>
                </a:cubicBezTo>
                <a:close/>
              </a:path>
            </a:pathLst>
          </a:custGeom>
          <a:solidFill>
            <a:srgbClr val="5F6F6B"/>
          </a:solidFill>
          <a:ln/>
        </p:spPr>
      </p:sp>
      <p:sp>
        <p:nvSpPr>
          <p:cNvPr id="20" name="Text 18"/>
          <p:cNvSpPr/>
          <p:nvPr/>
        </p:nvSpPr>
        <p:spPr>
          <a:xfrm>
            <a:off x="514896" y="4229502"/>
            <a:ext cx="441339" cy="3677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158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4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1029792" y="4229502"/>
            <a:ext cx="2454950" cy="257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03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Governance Stability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1029792" y="4486950"/>
            <a:ext cx="2445756" cy="2206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58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Multi-agent convergence assessment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551674" y="4817955"/>
            <a:ext cx="367783" cy="367783"/>
          </a:xfrm>
          <a:custGeom>
            <a:avLst/>
            <a:gdLst/>
            <a:ahLst/>
            <a:cxnLst/>
            <a:rect l="l" t="t" r="r" b="b"/>
            <a:pathLst>
              <a:path w="367783" h="367783">
                <a:moveTo>
                  <a:pt x="36778" y="0"/>
                </a:moveTo>
                <a:lnTo>
                  <a:pt x="331005" y="0"/>
                </a:lnTo>
                <a:cubicBezTo>
                  <a:pt x="351303" y="0"/>
                  <a:pt x="367783" y="16480"/>
                  <a:pt x="367783" y="36778"/>
                </a:cubicBezTo>
                <a:lnTo>
                  <a:pt x="367783" y="331005"/>
                </a:lnTo>
                <a:cubicBezTo>
                  <a:pt x="367783" y="351317"/>
                  <a:pt x="351317" y="367783"/>
                  <a:pt x="331005" y="367783"/>
                </a:cubicBezTo>
                <a:lnTo>
                  <a:pt x="36778" y="367783"/>
                </a:lnTo>
                <a:cubicBezTo>
                  <a:pt x="16466" y="367783"/>
                  <a:pt x="0" y="351317"/>
                  <a:pt x="0" y="331005"/>
                </a:cubicBezTo>
                <a:lnTo>
                  <a:pt x="0" y="36778"/>
                </a:lnTo>
                <a:cubicBezTo>
                  <a:pt x="0" y="16480"/>
                  <a:pt x="16480" y="0"/>
                  <a:pt x="36778" y="0"/>
                </a:cubicBezTo>
                <a:close/>
              </a:path>
            </a:pathLst>
          </a:custGeom>
          <a:solidFill>
            <a:srgbClr val="5F6F6B"/>
          </a:solidFill>
          <a:ln/>
        </p:spPr>
      </p:sp>
      <p:sp>
        <p:nvSpPr>
          <p:cNvPr id="24" name="Text 22"/>
          <p:cNvSpPr/>
          <p:nvPr/>
        </p:nvSpPr>
        <p:spPr>
          <a:xfrm>
            <a:off x="514896" y="4817955"/>
            <a:ext cx="441339" cy="3677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158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5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1029792" y="4817955"/>
            <a:ext cx="2390588" cy="257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03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Safe-Envelope Gating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1029792" y="5075403"/>
            <a:ext cx="2381394" cy="2206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58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MSS and risk threshold enforcement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551674" y="5406407"/>
            <a:ext cx="367783" cy="367783"/>
          </a:xfrm>
          <a:custGeom>
            <a:avLst/>
            <a:gdLst/>
            <a:ahLst/>
            <a:cxnLst/>
            <a:rect l="l" t="t" r="r" b="b"/>
            <a:pathLst>
              <a:path w="367783" h="367783">
                <a:moveTo>
                  <a:pt x="36778" y="0"/>
                </a:moveTo>
                <a:lnTo>
                  <a:pt x="331005" y="0"/>
                </a:lnTo>
                <a:cubicBezTo>
                  <a:pt x="351303" y="0"/>
                  <a:pt x="367783" y="16480"/>
                  <a:pt x="367783" y="36778"/>
                </a:cubicBezTo>
                <a:lnTo>
                  <a:pt x="367783" y="331005"/>
                </a:lnTo>
                <a:cubicBezTo>
                  <a:pt x="367783" y="351317"/>
                  <a:pt x="351317" y="367783"/>
                  <a:pt x="331005" y="367783"/>
                </a:cubicBezTo>
                <a:lnTo>
                  <a:pt x="36778" y="367783"/>
                </a:lnTo>
                <a:cubicBezTo>
                  <a:pt x="16466" y="367783"/>
                  <a:pt x="0" y="351317"/>
                  <a:pt x="0" y="331005"/>
                </a:cubicBezTo>
                <a:lnTo>
                  <a:pt x="0" y="36778"/>
                </a:lnTo>
                <a:cubicBezTo>
                  <a:pt x="0" y="16480"/>
                  <a:pt x="16480" y="0"/>
                  <a:pt x="36778" y="0"/>
                </a:cubicBezTo>
                <a:close/>
              </a:path>
            </a:pathLst>
          </a:custGeom>
          <a:solidFill>
            <a:srgbClr val="5F6F6B"/>
          </a:solidFill>
          <a:ln/>
        </p:spPr>
      </p:sp>
      <p:sp>
        <p:nvSpPr>
          <p:cNvPr id="28" name="Text 26"/>
          <p:cNvSpPr/>
          <p:nvPr/>
        </p:nvSpPr>
        <p:spPr>
          <a:xfrm>
            <a:off x="514896" y="5406407"/>
            <a:ext cx="441339" cy="3677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158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6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1029792" y="5406407"/>
            <a:ext cx="2427367" cy="257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03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Dynamic Restoration</a:t>
            </a:r>
            <a:endParaRPr lang="en-US" sz="1600" dirty="0"/>
          </a:p>
        </p:txBody>
      </p:sp>
      <p:sp>
        <p:nvSpPr>
          <p:cNvPr id="30" name="Text 28"/>
          <p:cNvSpPr/>
          <p:nvPr/>
        </p:nvSpPr>
        <p:spPr>
          <a:xfrm>
            <a:off x="1029792" y="5663855"/>
            <a:ext cx="2418172" cy="2206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58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Recovery curves and commit control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6752693" y="1213683"/>
            <a:ext cx="5075403" cy="3604271"/>
          </a:xfrm>
          <a:custGeom>
            <a:avLst/>
            <a:gdLst/>
            <a:ahLst/>
            <a:cxnLst/>
            <a:rect l="l" t="t" r="r" b="b"/>
            <a:pathLst>
              <a:path w="5075403" h="3604271">
                <a:moveTo>
                  <a:pt x="73563" y="0"/>
                </a:moveTo>
                <a:lnTo>
                  <a:pt x="5001840" y="0"/>
                </a:lnTo>
                <a:cubicBezTo>
                  <a:pt x="5042467" y="0"/>
                  <a:pt x="5075403" y="32935"/>
                  <a:pt x="5075403" y="73563"/>
                </a:cubicBezTo>
                <a:lnTo>
                  <a:pt x="5075403" y="3530708"/>
                </a:lnTo>
                <a:cubicBezTo>
                  <a:pt x="5075403" y="3571336"/>
                  <a:pt x="5042467" y="3604271"/>
                  <a:pt x="5001840" y="3604271"/>
                </a:cubicBezTo>
                <a:lnTo>
                  <a:pt x="73563" y="3604271"/>
                </a:lnTo>
                <a:cubicBezTo>
                  <a:pt x="32935" y="3604271"/>
                  <a:pt x="0" y="3571336"/>
                  <a:pt x="0" y="3530708"/>
                </a:cubicBezTo>
                <a:lnTo>
                  <a:pt x="0" y="73563"/>
                </a:lnTo>
                <a:cubicBezTo>
                  <a:pt x="0" y="32963"/>
                  <a:pt x="32963" y="0"/>
                  <a:pt x="73563" y="0"/>
                </a:cubicBezTo>
                <a:close/>
              </a:path>
            </a:pathLst>
          </a:custGeom>
          <a:solidFill>
            <a:srgbClr val="2F3E3B"/>
          </a:solidFill>
          <a:ln/>
        </p:spPr>
      </p:sp>
      <p:sp>
        <p:nvSpPr>
          <p:cNvPr id="32" name="Text 30"/>
          <p:cNvSpPr/>
          <p:nvPr/>
        </p:nvSpPr>
        <p:spPr>
          <a:xfrm>
            <a:off x="6936585" y="1397575"/>
            <a:ext cx="4799566" cy="257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48" b="1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Key Distinction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6936585" y="1802136"/>
            <a:ext cx="4781176" cy="47811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58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The system is not simply asking where the point estimate lies. It is evaluating: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6936585" y="2427367"/>
            <a:ext cx="4707620" cy="662009"/>
          </a:xfrm>
          <a:custGeom>
            <a:avLst/>
            <a:gdLst/>
            <a:ahLst/>
            <a:cxnLst/>
            <a:rect l="l" t="t" r="r" b="b"/>
            <a:pathLst>
              <a:path w="4707620" h="662009">
                <a:moveTo>
                  <a:pt x="73556" y="0"/>
                </a:moveTo>
                <a:lnTo>
                  <a:pt x="4634064" y="0"/>
                </a:lnTo>
                <a:cubicBezTo>
                  <a:pt x="4674688" y="0"/>
                  <a:pt x="4707620" y="32932"/>
                  <a:pt x="4707620" y="73556"/>
                </a:cubicBezTo>
                <a:lnTo>
                  <a:pt x="4707620" y="588453"/>
                </a:lnTo>
                <a:cubicBezTo>
                  <a:pt x="4707620" y="629077"/>
                  <a:pt x="4674688" y="662009"/>
                  <a:pt x="4634064" y="662009"/>
                </a:cubicBezTo>
                <a:lnTo>
                  <a:pt x="73556" y="662009"/>
                </a:lnTo>
                <a:cubicBezTo>
                  <a:pt x="32959" y="662009"/>
                  <a:pt x="0" y="629050"/>
                  <a:pt x="0" y="588453"/>
                </a:cubicBezTo>
                <a:lnTo>
                  <a:pt x="0" y="73556"/>
                </a:lnTo>
                <a:cubicBezTo>
                  <a:pt x="0" y="32959"/>
                  <a:pt x="32959" y="0"/>
                  <a:pt x="73556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35" name="Shape 33"/>
          <p:cNvSpPr/>
          <p:nvPr/>
        </p:nvSpPr>
        <p:spPr>
          <a:xfrm>
            <a:off x="7065309" y="2574480"/>
            <a:ext cx="147113" cy="147113"/>
          </a:xfrm>
          <a:custGeom>
            <a:avLst/>
            <a:gdLst/>
            <a:ahLst/>
            <a:cxnLst/>
            <a:rect l="l" t="t" r="r" b="b"/>
            <a:pathLst>
              <a:path w="147113" h="147113">
                <a:moveTo>
                  <a:pt x="73557" y="147113"/>
                </a:moveTo>
                <a:cubicBezTo>
                  <a:pt x="114154" y="147113"/>
                  <a:pt x="147113" y="114154"/>
                  <a:pt x="147113" y="73557"/>
                </a:cubicBezTo>
                <a:cubicBezTo>
                  <a:pt x="147113" y="32960"/>
                  <a:pt x="114154" y="0"/>
                  <a:pt x="73557" y="0"/>
                </a:cubicBezTo>
                <a:cubicBezTo>
                  <a:pt x="32960" y="0"/>
                  <a:pt x="0" y="32960"/>
                  <a:pt x="0" y="73557"/>
                </a:cubicBezTo>
                <a:cubicBezTo>
                  <a:pt x="0" y="114154"/>
                  <a:pt x="32960" y="147113"/>
                  <a:pt x="73557" y="147113"/>
                </a:cubicBezTo>
                <a:close/>
                <a:moveTo>
                  <a:pt x="97807" y="61115"/>
                </a:moveTo>
                <a:lnTo>
                  <a:pt x="74821" y="97893"/>
                </a:lnTo>
                <a:cubicBezTo>
                  <a:pt x="73614" y="99819"/>
                  <a:pt x="71545" y="101025"/>
                  <a:pt x="69275" y="101140"/>
                </a:cubicBezTo>
                <a:cubicBezTo>
                  <a:pt x="67005" y="101255"/>
                  <a:pt x="64822" y="100221"/>
                  <a:pt x="63471" y="98382"/>
                </a:cubicBezTo>
                <a:lnTo>
                  <a:pt x="49679" y="79993"/>
                </a:lnTo>
                <a:cubicBezTo>
                  <a:pt x="47381" y="76947"/>
                  <a:pt x="48013" y="72637"/>
                  <a:pt x="51059" y="70338"/>
                </a:cubicBezTo>
                <a:cubicBezTo>
                  <a:pt x="54104" y="68040"/>
                  <a:pt x="58414" y="68672"/>
                  <a:pt x="60713" y="71718"/>
                </a:cubicBezTo>
                <a:lnTo>
                  <a:pt x="68471" y="82062"/>
                </a:lnTo>
                <a:lnTo>
                  <a:pt x="86113" y="53817"/>
                </a:lnTo>
                <a:cubicBezTo>
                  <a:pt x="88124" y="50599"/>
                  <a:pt x="92377" y="49593"/>
                  <a:pt x="95624" y="51633"/>
                </a:cubicBezTo>
                <a:cubicBezTo>
                  <a:pt x="98870" y="53673"/>
                  <a:pt x="99847" y="57897"/>
                  <a:pt x="97807" y="61144"/>
                </a:cubicBezTo>
                <a:close/>
              </a:path>
            </a:pathLst>
          </a:custGeom>
          <a:solidFill>
            <a:srgbClr val="8FB7AC"/>
          </a:solidFill>
          <a:ln/>
        </p:spPr>
      </p:sp>
      <p:sp>
        <p:nvSpPr>
          <p:cNvPr id="36" name="Text 34"/>
          <p:cNvSpPr/>
          <p:nvPr/>
        </p:nvSpPr>
        <p:spPr>
          <a:xfrm>
            <a:off x="7304368" y="2537701"/>
            <a:ext cx="763149" cy="2206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58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Coherence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7046920" y="2795149"/>
            <a:ext cx="4551312" cy="18389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14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Does current traversal remain structurally coherent?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6936585" y="3199710"/>
            <a:ext cx="4707620" cy="662009"/>
          </a:xfrm>
          <a:custGeom>
            <a:avLst/>
            <a:gdLst/>
            <a:ahLst/>
            <a:cxnLst/>
            <a:rect l="l" t="t" r="r" b="b"/>
            <a:pathLst>
              <a:path w="4707620" h="662009">
                <a:moveTo>
                  <a:pt x="73556" y="0"/>
                </a:moveTo>
                <a:lnTo>
                  <a:pt x="4634064" y="0"/>
                </a:lnTo>
                <a:cubicBezTo>
                  <a:pt x="4674688" y="0"/>
                  <a:pt x="4707620" y="32932"/>
                  <a:pt x="4707620" y="73556"/>
                </a:cubicBezTo>
                <a:lnTo>
                  <a:pt x="4707620" y="588453"/>
                </a:lnTo>
                <a:cubicBezTo>
                  <a:pt x="4707620" y="629077"/>
                  <a:pt x="4674688" y="662009"/>
                  <a:pt x="4634064" y="662009"/>
                </a:cubicBezTo>
                <a:lnTo>
                  <a:pt x="73556" y="662009"/>
                </a:lnTo>
                <a:cubicBezTo>
                  <a:pt x="32959" y="662009"/>
                  <a:pt x="0" y="629050"/>
                  <a:pt x="0" y="588453"/>
                </a:cubicBezTo>
                <a:lnTo>
                  <a:pt x="0" y="73556"/>
                </a:lnTo>
                <a:cubicBezTo>
                  <a:pt x="0" y="32959"/>
                  <a:pt x="32959" y="0"/>
                  <a:pt x="73556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39" name="Shape 37"/>
          <p:cNvSpPr/>
          <p:nvPr/>
        </p:nvSpPr>
        <p:spPr>
          <a:xfrm>
            <a:off x="7065309" y="3346824"/>
            <a:ext cx="147113" cy="147113"/>
          </a:xfrm>
          <a:custGeom>
            <a:avLst/>
            <a:gdLst/>
            <a:ahLst/>
            <a:cxnLst/>
            <a:rect l="l" t="t" r="r" b="b"/>
            <a:pathLst>
              <a:path w="147113" h="147113">
                <a:moveTo>
                  <a:pt x="73557" y="147113"/>
                </a:moveTo>
                <a:cubicBezTo>
                  <a:pt x="114154" y="147113"/>
                  <a:pt x="147113" y="114154"/>
                  <a:pt x="147113" y="73557"/>
                </a:cubicBezTo>
                <a:cubicBezTo>
                  <a:pt x="147113" y="32960"/>
                  <a:pt x="114154" y="0"/>
                  <a:pt x="73557" y="0"/>
                </a:cubicBezTo>
                <a:cubicBezTo>
                  <a:pt x="32960" y="0"/>
                  <a:pt x="0" y="32960"/>
                  <a:pt x="0" y="73557"/>
                </a:cubicBezTo>
                <a:cubicBezTo>
                  <a:pt x="0" y="114154"/>
                  <a:pt x="32960" y="147113"/>
                  <a:pt x="73557" y="147113"/>
                </a:cubicBezTo>
                <a:close/>
                <a:moveTo>
                  <a:pt x="97807" y="61115"/>
                </a:moveTo>
                <a:lnTo>
                  <a:pt x="74821" y="97893"/>
                </a:lnTo>
                <a:cubicBezTo>
                  <a:pt x="73614" y="99819"/>
                  <a:pt x="71545" y="101025"/>
                  <a:pt x="69275" y="101140"/>
                </a:cubicBezTo>
                <a:cubicBezTo>
                  <a:pt x="67005" y="101255"/>
                  <a:pt x="64822" y="100221"/>
                  <a:pt x="63471" y="98382"/>
                </a:cubicBezTo>
                <a:lnTo>
                  <a:pt x="49679" y="79993"/>
                </a:lnTo>
                <a:cubicBezTo>
                  <a:pt x="47381" y="76947"/>
                  <a:pt x="48013" y="72637"/>
                  <a:pt x="51059" y="70338"/>
                </a:cubicBezTo>
                <a:cubicBezTo>
                  <a:pt x="54104" y="68040"/>
                  <a:pt x="58414" y="68672"/>
                  <a:pt x="60713" y="71718"/>
                </a:cubicBezTo>
                <a:lnTo>
                  <a:pt x="68471" y="82062"/>
                </a:lnTo>
                <a:lnTo>
                  <a:pt x="86113" y="53817"/>
                </a:lnTo>
                <a:cubicBezTo>
                  <a:pt x="88124" y="50599"/>
                  <a:pt x="92377" y="49593"/>
                  <a:pt x="95624" y="51633"/>
                </a:cubicBezTo>
                <a:cubicBezTo>
                  <a:pt x="98870" y="53673"/>
                  <a:pt x="99847" y="57897"/>
                  <a:pt x="97807" y="61144"/>
                </a:cubicBezTo>
                <a:close/>
              </a:path>
            </a:pathLst>
          </a:custGeom>
          <a:solidFill>
            <a:srgbClr val="8FB7AC"/>
          </a:solidFill>
          <a:ln/>
        </p:spPr>
      </p:sp>
      <p:sp>
        <p:nvSpPr>
          <p:cNvPr id="40" name="Text 38"/>
          <p:cNvSpPr/>
          <p:nvPr/>
        </p:nvSpPr>
        <p:spPr>
          <a:xfrm>
            <a:off x="7304368" y="3310045"/>
            <a:ext cx="919457" cy="2206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58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Governability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7046920" y="3567493"/>
            <a:ext cx="4551312" cy="18389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14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Is the system sufficiently governed to commit safely?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6936585" y="3972054"/>
            <a:ext cx="4707620" cy="662009"/>
          </a:xfrm>
          <a:custGeom>
            <a:avLst/>
            <a:gdLst/>
            <a:ahLst/>
            <a:cxnLst/>
            <a:rect l="l" t="t" r="r" b="b"/>
            <a:pathLst>
              <a:path w="4707620" h="662009">
                <a:moveTo>
                  <a:pt x="73556" y="0"/>
                </a:moveTo>
                <a:lnTo>
                  <a:pt x="4634064" y="0"/>
                </a:lnTo>
                <a:cubicBezTo>
                  <a:pt x="4674688" y="0"/>
                  <a:pt x="4707620" y="32932"/>
                  <a:pt x="4707620" y="73556"/>
                </a:cubicBezTo>
                <a:lnTo>
                  <a:pt x="4707620" y="588453"/>
                </a:lnTo>
                <a:cubicBezTo>
                  <a:pt x="4707620" y="629077"/>
                  <a:pt x="4674688" y="662009"/>
                  <a:pt x="4634064" y="662009"/>
                </a:cubicBezTo>
                <a:lnTo>
                  <a:pt x="73556" y="662009"/>
                </a:lnTo>
                <a:cubicBezTo>
                  <a:pt x="32959" y="662009"/>
                  <a:pt x="0" y="629050"/>
                  <a:pt x="0" y="588453"/>
                </a:cubicBezTo>
                <a:lnTo>
                  <a:pt x="0" y="73556"/>
                </a:lnTo>
                <a:cubicBezTo>
                  <a:pt x="0" y="32959"/>
                  <a:pt x="32959" y="0"/>
                  <a:pt x="73556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43" name="Shape 41"/>
          <p:cNvSpPr/>
          <p:nvPr/>
        </p:nvSpPr>
        <p:spPr>
          <a:xfrm>
            <a:off x="7065309" y="4119167"/>
            <a:ext cx="147113" cy="147113"/>
          </a:xfrm>
          <a:custGeom>
            <a:avLst/>
            <a:gdLst/>
            <a:ahLst/>
            <a:cxnLst/>
            <a:rect l="l" t="t" r="r" b="b"/>
            <a:pathLst>
              <a:path w="147113" h="147113">
                <a:moveTo>
                  <a:pt x="73557" y="147113"/>
                </a:moveTo>
                <a:cubicBezTo>
                  <a:pt x="114154" y="147113"/>
                  <a:pt x="147113" y="114154"/>
                  <a:pt x="147113" y="73557"/>
                </a:cubicBezTo>
                <a:cubicBezTo>
                  <a:pt x="147113" y="32960"/>
                  <a:pt x="114154" y="0"/>
                  <a:pt x="73557" y="0"/>
                </a:cubicBezTo>
                <a:cubicBezTo>
                  <a:pt x="32960" y="0"/>
                  <a:pt x="0" y="32960"/>
                  <a:pt x="0" y="73557"/>
                </a:cubicBezTo>
                <a:cubicBezTo>
                  <a:pt x="0" y="114154"/>
                  <a:pt x="32960" y="147113"/>
                  <a:pt x="73557" y="147113"/>
                </a:cubicBezTo>
                <a:close/>
                <a:moveTo>
                  <a:pt x="97807" y="61115"/>
                </a:moveTo>
                <a:lnTo>
                  <a:pt x="74821" y="97893"/>
                </a:lnTo>
                <a:cubicBezTo>
                  <a:pt x="73614" y="99819"/>
                  <a:pt x="71545" y="101025"/>
                  <a:pt x="69275" y="101140"/>
                </a:cubicBezTo>
                <a:cubicBezTo>
                  <a:pt x="67005" y="101255"/>
                  <a:pt x="64822" y="100221"/>
                  <a:pt x="63471" y="98382"/>
                </a:cubicBezTo>
                <a:lnTo>
                  <a:pt x="49679" y="79993"/>
                </a:lnTo>
                <a:cubicBezTo>
                  <a:pt x="47381" y="76947"/>
                  <a:pt x="48013" y="72637"/>
                  <a:pt x="51059" y="70338"/>
                </a:cubicBezTo>
                <a:cubicBezTo>
                  <a:pt x="54104" y="68040"/>
                  <a:pt x="58414" y="68672"/>
                  <a:pt x="60713" y="71718"/>
                </a:cubicBezTo>
                <a:lnTo>
                  <a:pt x="68471" y="82062"/>
                </a:lnTo>
                <a:lnTo>
                  <a:pt x="86113" y="53817"/>
                </a:lnTo>
                <a:cubicBezTo>
                  <a:pt x="88124" y="50599"/>
                  <a:pt x="92377" y="49593"/>
                  <a:pt x="95624" y="51633"/>
                </a:cubicBezTo>
                <a:cubicBezTo>
                  <a:pt x="98870" y="53673"/>
                  <a:pt x="99847" y="57897"/>
                  <a:pt x="97807" y="61144"/>
                </a:cubicBezTo>
                <a:close/>
              </a:path>
            </a:pathLst>
          </a:custGeom>
          <a:solidFill>
            <a:srgbClr val="8FB7AC"/>
          </a:solidFill>
          <a:ln/>
        </p:spPr>
      </p:sp>
      <p:sp>
        <p:nvSpPr>
          <p:cNvPr id="44" name="Text 42"/>
          <p:cNvSpPr/>
          <p:nvPr/>
        </p:nvSpPr>
        <p:spPr>
          <a:xfrm>
            <a:off x="7304368" y="4082389"/>
            <a:ext cx="468923" cy="2206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58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Safety</a:t>
            </a:r>
            <a:endParaRPr lang="en-US" sz="1600" dirty="0"/>
          </a:p>
        </p:txBody>
      </p:sp>
      <p:sp>
        <p:nvSpPr>
          <p:cNvPr id="45" name="Text 43"/>
          <p:cNvSpPr/>
          <p:nvPr/>
        </p:nvSpPr>
        <p:spPr>
          <a:xfrm>
            <a:off x="7046920" y="4339837"/>
            <a:ext cx="4551312" cy="18389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14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Is it safe to harden the current state?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6752693" y="4965068"/>
            <a:ext cx="5075403" cy="1894081"/>
          </a:xfrm>
          <a:custGeom>
            <a:avLst/>
            <a:gdLst/>
            <a:ahLst/>
            <a:cxnLst/>
            <a:rect l="l" t="t" r="r" b="b"/>
            <a:pathLst>
              <a:path w="5075403" h="1894081">
                <a:moveTo>
                  <a:pt x="73547" y="0"/>
                </a:moveTo>
                <a:lnTo>
                  <a:pt x="5001856" y="0"/>
                </a:lnTo>
                <a:cubicBezTo>
                  <a:pt x="5042475" y="0"/>
                  <a:pt x="5075403" y="32928"/>
                  <a:pt x="5075403" y="73547"/>
                </a:cubicBezTo>
                <a:lnTo>
                  <a:pt x="5075403" y="1820534"/>
                </a:lnTo>
                <a:cubicBezTo>
                  <a:pt x="5075403" y="1861153"/>
                  <a:pt x="5042475" y="1894081"/>
                  <a:pt x="5001856" y="1894081"/>
                </a:cubicBezTo>
                <a:lnTo>
                  <a:pt x="73547" y="1894081"/>
                </a:lnTo>
                <a:cubicBezTo>
                  <a:pt x="32928" y="1894081"/>
                  <a:pt x="0" y="1861153"/>
                  <a:pt x="0" y="1820534"/>
                </a:cubicBezTo>
                <a:lnTo>
                  <a:pt x="0" y="73547"/>
                </a:lnTo>
                <a:cubicBezTo>
                  <a:pt x="0" y="32928"/>
                  <a:pt x="32928" y="0"/>
                  <a:pt x="73547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sx="100000" sy="100000" kx="0" ky="0" algn="bl" rotWithShape="0" blurRad="27584" dist="9195" dir="5400000">
              <a:srgbClr val="000000">
                <a:alpha val="10196"/>
              </a:srgbClr>
            </a:outerShdw>
          </a:effectLst>
        </p:spPr>
      </p:sp>
      <p:sp>
        <p:nvSpPr>
          <p:cNvPr id="47" name="Text 45"/>
          <p:cNvSpPr/>
          <p:nvPr/>
        </p:nvSpPr>
        <p:spPr>
          <a:xfrm>
            <a:off x="6936585" y="5148959"/>
            <a:ext cx="4799566" cy="257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48" b="1" dirty="0">
                <a:solidFill>
                  <a:srgbClr val="2F3E3B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Live Step Signals</a:t>
            </a:r>
            <a:endParaRPr lang="en-US" sz="1600" dirty="0"/>
          </a:p>
        </p:txBody>
      </p:sp>
      <p:sp>
        <p:nvSpPr>
          <p:cNvPr id="48" name="Text 46"/>
          <p:cNvSpPr/>
          <p:nvPr/>
        </p:nvSpPr>
        <p:spPr>
          <a:xfrm>
            <a:off x="6936585" y="5516742"/>
            <a:ext cx="4781176" cy="2390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58" dirty="0">
                <a:solidFill>
                  <a:srgbClr val="1F2A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At each step, the system derives key state signals from observations:</a:t>
            </a:r>
            <a:endParaRPr lang="en-US" sz="1600" dirty="0"/>
          </a:p>
        </p:txBody>
      </p:sp>
      <p:sp>
        <p:nvSpPr>
          <p:cNvPr id="49" name="Shape 47"/>
          <p:cNvSpPr/>
          <p:nvPr/>
        </p:nvSpPr>
        <p:spPr>
          <a:xfrm>
            <a:off x="6936585" y="5866136"/>
            <a:ext cx="2317032" cy="367783"/>
          </a:xfrm>
          <a:custGeom>
            <a:avLst/>
            <a:gdLst/>
            <a:ahLst/>
            <a:cxnLst/>
            <a:rect l="l" t="t" r="r" b="b"/>
            <a:pathLst>
              <a:path w="2317032" h="367783">
                <a:moveTo>
                  <a:pt x="36778" y="0"/>
                </a:moveTo>
                <a:lnTo>
                  <a:pt x="2280253" y="0"/>
                </a:lnTo>
                <a:cubicBezTo>
                  <a:pt x="2300565" y="0"/>
                  <a:pt x="2317032" y="16466"/>
                  <a:pt x="2317032" y="36778"/>
                </a:cubicBezTo>
                <a:lnTo>
                  <a:pt x="2317032" y="331005"/>
                </a:lnTo>
                <a:cubicBezTo>
                  <a:pt x="2317032" y="351317"/>
                  <a:pt x="2300565" y="367783"/>
                  <a:pt x="2280253" y="367783"/>
                </a:cubicBezTo>
                <a:lnTo>
                  <a:pt x="36778" y="367783"/>
                </a:lnTo>
                <a:cubicBezTo>
                  <a:pt x="16466" y="367783"/>
                  <a:pt x="0" y="351317"/>
                  <a:pt x="0" y="331005"/>
                </a:cubicBezTo>
                <a:lnTo>
                  <a:pt x="0" y="36778"/>
                </a:lnTo>
                <a:cubicBezTo>
                  <a:pt x="0" y="16480"/>
                  <a:pt x="16480" y="0"/>
                  <a:pt x="36778" y="0"/>
                </a:cubicBezTo>
                <a:close/>
              </a:path>
            </a:pathLst>
          </a:custGeom>
          <a:solidFill>
            <a:srgbClr val="4C8A7A">
              <a:alpha val="5098"/>
            </a:srgbClr>
          </a:solidFill>
          <a:ln/>
        </p:spPr>
      </p:sp>
      <p:sp>
        <p:nvSpPr>
          <p:cNvPr id="50" name="Text 48"/>
          <p:cNvSpPr/>
          <p:nvPr/>
        </p:nvSpPr>
        <p:spPr>
          <a:xfrm>
            <a:off x="6973363" y="5939692"/>
            <a:ext cx="2243475" cy="2206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158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Pressure</a:t>
            </a:r>
            <a:endParaRPr lang="en-US" sz="1600" dirty="0"/>
          </a:p>
        </p:txBody>
      </p:sp>
      <p:sp>
        <p:nvSpPr>
          <p:cNvPr id="51" name="Shape 49"/>
          <p:cNvSpPr/>
          <p:nvPr/>
        </p:nvSpPr>
        <p:spPr>
          <a:xfrm>
            <a:off x="9326239" y="5866136"/>
            <a:ext cx="2317032" cy="367783"/>
          </a:xfrm>
          <a:custGeom>
            <a:avLst/>
            <a:gdLst/>
            <a:ahLst/>
            <a:cxnLst/>
            <a:rect l="l" t="t" r="r" b="b"/>
            <a:pathLst>
              <a:path w="2317032" h="367783">
                <a:moveTo>
                  <a:pt x="36778" y="0"/>
                </a:moveTo>
                <a:lnTo>
                  <a:pt x="2280253" y="0"/>
                </a:lnTo>
                <a:cubicBezTo>
                  <a:pt x="2300565" y="0"/>
                  <a:pt x="2317032" y="16466"/>
                  <a:pt x="2317032" y="36778"/>
                </a:cubicBezTo>
                <a:lnTo>
                  <a:pt x="2317032" y="331005"/>
                </a:lnTo>
                <a:cubicBezTo>
                  <a:pt x="2317032" y="351317"/>
                  <a:pt x="2300565" y="367783"/>
                  <a:pt x="2280253" y="367783"/>
                </a:cubicBezTo>
                <a:lnTo>
                  <a:pt x="36778" y="367783"/>
                </a:lnTo>
                <a:cubicBezTo>
                  <a:pt x="16466" y="367783"/>
                  <a:pt x="0" y="351317"/>
                  <a:pt x="0" y="331005"/>
                </a:cubicBezTo>
                <a:lnTo>
                  <a:pt x="0" y="36778"/>
                </a:lnTo>
                <a:cubicBezTo>
                  <a:pt x="0" y="16480"/>
                  <a:pt x="16480" y="0"/>
                  <a:pt x="36778" y="0"/>
                </a:cubicBezTo>
                <a:close/>
              </a:path>
            </a:pathLst>
          </a:custGeom>
          <a:solidFill>
            <a:srgbClr val="4C8A7A">
              <a:alpha val="5098"/>
            </a:srgbClr>
          </a:solidFill>
          <a:ln/>
        </p:spPr>
      </p:sp>
      <p:sp>
        <p:nvSpPr>
          <p:cNvPr id="52" name="Text 50"/>
          <p:cNvSpPr/>
          <p:nvPr/>
        </p:nvSpPr>
        <p:spPr>
          <a:xfrm>
            <a:off x="9363018" y="5939692"/>
            <a:ext cx="2243475" cy="2206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158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Ambiguity</a:t>
            </a:r>
            <a:endParaRPr lang="en-US" sz="1600" dirty="0"/>
          </a:p>
        </p:txBody>
      </p:sp>
      <p:sp>
        <p:nvSpPr>
          <p:cNvPr id="53" name="Shape 51"/>
          <p:cNvSpPr/>
          <p:nvPr/>
        </p:nvSpPr>
        <p:spPr>
          <a:xfrm>
            <a:off x="6936585" y="6307475"/>
            <a:ext cx="2317032" cy="367783"/>
          </a:xfrm>
          <a:custGeom>
            <a:avLst/>
            <a:gdLst/>
            <a:ahLst/>
            <a:cxnLst/>
            <a:rect l="l" t="t" r="r" b="b"/>
            <a:pathLst>
              <a:path w="2317032" h="367783">
                <a:moveTo>
                  <a:pt x="36778" y="0"/>
                </a:moveTo>
                <a:lnTo>
                  <a:pt x="2280253" y="0"/>
                </a:lnTo>
                <a:cubicBezTo>
                  <a:pt x="2300565" y="0"/>
                  <a:pt x="2317032" y="16466"/>
                  <a:pt x="2317032" y="36778"/>
                </a:cubicBezTo>
                <a:lnTo>
                  <a:pt x="2317032" y="331005"/>
                </a:lnTo>
                <a:cubicBezTo>
                  <a:pt x="2317032" y="351317"/>
                  <a:pt x="2300565" y="367783"/>
                  <a:pt x="2280253" y="367783"/>
                </a:cubicBezTo>
                <a:lnTo>
                  <a:pt x="36778" y="367783"/>
                </a:lnTo>
                <a:cubicBezTo>
                  <a:pt x="16466" y="367783"/>
                  <a:pt x="0" y="351317"/>
                  <a:pt x="0" y="331005"/>
                </a:cubicBezTo>
                <a:lnTo>
                  <a:pt x="0" y="36778"/>
                </a:lnTo>
                <a:cubicBezTo>
                  <a:pt x="0" y="16480"/>
                  <a:pt x="16480" y="0"/>
                  <a:pt x="36778" y="0"/>
                </a:cubicBezTo>
                <a:close/>
              </a:path>
            </a:pathLst>
          </a:custGeom>
          <a:solidFill>
            <a:srgbClr val="5F6F6B">
              <a:alpha val="5098"/>
            </a:srgbClr>
          </a:solidFill>
          <a:ln/>
        </p:spPr>
      </p:sp>
      <p:sp>
        <p:nvSpPr>
          <p:cNvPr id="54" name="Text 52"/>
          <p:cNvSpPr/>
          <p:nvPr/>
        </p:nvSpPr>
        <p:spPr>
          <a:xfrm>
            <a:off x="6973363" y="6381032"/>
            <a:ext cx="2243475" cy="2206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158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Stable Obs.</a:t>
            </a:r>
            <a:endParaRPr lang="en-US" sz="1600" dirty="0"/>
          </a:p>
        </p:txBody>
      </p:sp>
      <p:sp>
        <p:nvSpPr>
          <p:cNvPr id="55" name="Shape 53"/>
          <p:cNvSpPr/>
          <p:nvPr/>
        </p:nvSpPr>
        <p:spPr>
          <a:xfrm>
            <a:off x="9326239" y="6307475"/>
            <a:ext cx="2317032" cy="367783"/>
          </a:xfrm>
          <a:custGeom>
            <a:avLst/>
            <a:gdLst/>
            <a:ahLst/>
            <a:cxnLst/>
            <a:rect l="l" t="t" r="r" b="b"/>
            <a:pathLst>
              <a:path w="2317032" h="367783">
                <a:moveTo>
                  <a:pt x="36778" y="0"/>
                </a:moveTo>
                <a:lnTo>
                  <a:pt x="2280253" y="0"/>
                </a:lnTo>
                <a:cubicBezTo>
                  <a:pt x="2300565" y="0"/>
                  <a:pt x="2317032" y="16466"/>
                  <a:pt x="2317032" y="36778"/>
                </a:cubicBezTo>
                <a:lnTo>
                  <a:pt x="2317032" y="331005"/>
                </a:lnTo>
                <a:cubicBezTo>
                  <a:pt x="2317032" y="351317"/>
                  <a:pt x="2300565" y="367783"/>
                  <a:pt x="2280253" y="367783"/>
                </a:cubicBezTo>
                <a:lnTo>
                  <a:pt x="36778" y="367783"/>
                </a:lnTo>
                <a:cubicBezTo>
                  <a:pt x="16466" y="367783"/>
                  <a:pt x="0" y="351317"/>
                  <a:pt x="0" y="331005"/>
                </a:cubicBezTo>
                <a:lnTo>
                  <a:pt x="0" y="36778"/>
                </a:lnTo>
                <a:cubicBezTo>
                  <a:pt x="0" y="16480"/>
                  <a:pt x="16480" y="0"/>
                  <a:pt x="36778" y="0"/>
                </a:cubicBezTo>
                <a:close/>
              </a:path>
            </a:pathLst>
          </a:custGeom>
          <a:solidFill>
            <a:srgbClr val="5F6F6B">
              <a:alpha val="5098"/>
            </a:srgbClr>
          </a:solidFill>
          <a:ln/>
        </p:spPr>
      </p:sp>
      <p:sp>
        <p:nvSpPr>
          <p:cNvPr id="56" name="Text 54"/>
          <p:cNvSpPr/>
          <p:nvPr/>
        </p:nvSpPr>
        <p:spPr>
          <a:xfrm>
            <a:off x="9363018" y="6381032"/>
            <a:ext cx="2243475" cy="2206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158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Breach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5F7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17500" y="317500"/>
            <a:ext cx="116205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spc="50" kern="0" dirty="0">
                <a:solidFill>
                  <a:srgbClr val="4C8A7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CHAPTER 10 — 11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17500" y="571500"/>
            <a:ext cx="11699875" cy="31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250" b="1" dirty="0">
                <a:solidFill>
                  <a:srgbClr val="2F3E3B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Dynamic Gain Modulation and Temporal Commit Gating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17500" y="1047750"/>
            <a:ext cx="5699125" cy="3349625"/>
          </a:xfrm>
          <a:custGeom>
            <a:avLst/>
            <a:gdLst/>
            <a:ahLst/>
            <a:cxnLst/>
            <a:rect l="l" t="t" r="r" b="b"/>
            <a:pathLst>
              <a:path w="5699125" h="3349625">
                <a:moveTo>
                  <a:pt x="63509" y="0"/>
                </a:moveTo>
                <a:lnTo>
                  <a:pt x="5635616" y="0"/>
                </a:lnTo>
                <a:cubicBezTo>
                  <a:pt x="5670691" y="0"/>
                  <a:pt x="5699125" y="28434"/>
                  <a:pt x="5699125" y="63509"/>
                </a:cubicBezTo>
                <a:lnTo>
                  <a:pt x="5699125" y="3286116"/>
                </a:lnTo>
                <a:cubicBezTo>
                  <a:pt x="5699125" y="3321191"/>
                  <a:pt x="5670691" y="3349625"/>
                  <a:pt x="5635616" y="3349625"/>
                </a:cubicBezTo>
                <a:lnTo>
                  <a:pt x="63509" y="3349625"/>
                </a:lnTo>
                <a:cubicBezTo>
                  <a:pt x="28434" y="3349625"/>
                  <a:pt x="0" y="3321191"/>
                  <a:pt x="0" y="3286116"/>
                </a:cubicBezTo>
                <a:lnTo>
                  <a:pt x="0" y="63509"/>
                </a:lnTo>
                <a:cubicBezTo>
                  <a:pt x="0" y="28434"/>
                  <a:pt x="28434" y="0"/>
                  <a:pt x="63509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sx="100000" sy="100000" kx="0" ky="0" algn="bl" rotWithShape="0" blurRad="23813" dist="7938" dir="5400000">
              <a:srgbClr val="000000">
                <a:alpha val="10196"/>
              </a:srgbClr>
            </a:outerShdw>
          </a:effectLst>
        </p:spPr>
      </p:sp>
      <p:sp>
        <p:nvSpPr>
          <p:cNvPr id="5" name="Text 3"/>
          <p:cNvSpPr/>
          <p:nvPr/>
        </p:nvSpPr>
        <p:spPr>
          <a:xfrm>
            <a:off x="476250" y="1206500"/>
            <a:ext cx="5476875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00" b="1" dirty="0">
                <a:solidFill>
                  <a:srgbClr val="2F3E3B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Dynamic Gain Modulation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476250" y="1587500"/>
            <a:ext cx="5445125" cy="6191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00" dirty="0">
                <a:solidFill>
                  <a:srgbClr val="1F2A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NashMark AI does not apply a single fixed correction gain. It </a:t>
            </a:r>
            <a:pPr>
              <a:lnSpc>
                <a:spcPct val="140000"/>
              </a:lnSpc>
            </a:pPr>
            <a:r>
              <a:rPr lang="en-US" sz="1000" b="1" dirty="0">
                <a:solidFill>
                  <a:srgbClr val="1F2A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modulates the navigation update</a:t>
            </a:r>
            <a:pPr>
              <a:lnSpc>
                <a:spcPct val="140000"/>
              </a:lnSpc>
            </a:pPr>
            <a:r>
              <a:rPr lang="en-US" sz="1000" dirty="0">
                <a:solidFill>
                  <a:srgbClr val="1F2A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according to equilibrium state, ambiguity, governance stability, recovery potential, and degradation load.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488156" y="2333625"/>
            <a:ext cx="5369719" cy="571500"/>
          </a:xfrm>
          <a:custGeom>
            <a:avLst/>
            <a:gdLst/>
            <a:ahLst/>
            <a:cxnLst/>
            <a:rect l="l" t="t" r="r" b="b"/>
            <a:pathLst>
              <a:path w="5369719" h="571500">
                <a:moveTo>
                  <a:pt x="23812" y="0"/>
                </a:moveTo>
                <a:lnTo>
                  <a:pt x="5306219" y="0"/>
                </a:lnTo>
                <a:cubicBezTo>
                  <a:pt x="5341289" y="0"/>
                  <a:pt x="5369719" y="28430"/>
                  <a:pt x="5369719" y="63499"/>
                </a:cubicBezTo>
                <a:lnTo>
                  <a:pt x="5369719" y="508001"/>
                </a:lnTo>
                <a:cubicBezTo>
                  <a:pt x="5369719" y="543070"/>
                  <a:pt x="5341289" y="571500"/>
                  <a:pt x="5306219" y="571500"/>
                </a:cubicBezTo>
                <a:lnTo>
                  <a:pt x="23812" y="571500"/>
                </a:lnTo>
                <a:cubicBezTo>
                  <a:pt x="10661" y="571500"/>
                  <a:pt x="0" y="560839"/>
                  <a:pt x="0" y="547688"/>
                </a:cubicBezTo>
                <a:lnTo>
                  <a:pt x="0" y="23812"/>
                </a:lnTo>
                <a:cubicBezTo>
                  <a:pt x="0" y="10670"/>
                  <a:pt x="10670" y="0"/>
                  <a:pt x="23812" y="0"/>
                </a:cubicBezTo>
                <a:close/>
              </a:path>
            </a:pathLst>
          </a:custGeom>
          <a:solidFill>
            <a:srgbClr val="4C8A7A">
              <a:alpha val="5098"/>
            </a:srgbClr>
          </a:solidFill>
          <a:ln/>
        </p:spPr>
      </p:sp>
      <p:sp>
        <p:nvSpPr>
          <p:cNvPr id="8" name="Shape 6"/>
          <p:cNvSpPr/>
          <p:nvPr/>
        </p:nvSpPr>
        <p:spPr>
          <a:xfrm>
            <a:off x="488156" y="2333625"/>
            <a:ext cx="23813" cy="571500"/>
          </a:xfrm>
          <a:custGeom>
            <a:avLst/>
            <a:gdLst/>
            <a:ahLst/>
            <a:cxnLst/>
            <a:rect l="l" t="t" r="r" b="b"/>
            <a:pathLst>
              <a:path w="23813" h="571500">
                <a:moveTo>
                  <a:pt x="23813" y="0"/>
                </a:moveTo>
                <a:lnTo>
                  <a:pt x="23813" y="0"/>
                </a:lnTo>
                <a:lnTo>
                  <a:pt x="23813" y="571500"/>
                </a:lnTo>
                <a:lnTo>
                  <a:pt x="23813" y="571500"/>
                </a:lnTo>
                <a:cubicBezTo>
                  <a:pt x="10670" y="571500"/>
                  <a:pt x="0" y="560830"/>
                  <a:pt x="0" y="547688"/>
                </a:cubicBezTo>
                <a:lnTo>
                  <a:pt x="0" y="23813"/>
                </a:lnTo>
                <a:cubicBezTo>
                  <a:pt x="0" y="10670"/>
                  <a:pt x="10670" y="0"/>
                  <a:pt x="23812" y="0"/>
                </a:cubicBezTo>
                <a:close/>
              </a:path>
            </a:pathLst>
          </a:custGeom>
          <a:solidFill>
            <a:srgbClr val="4C8A7A"/>
          </a:solidFill>
          <a:ln/>
        </p:spPr>
      </p:sp>
      <p:sp>
        <p:nvSpPr>
          <p:cNvPr id="9" name="Text 7"/>
          <p:cNvSpPr/>
          <p:nvPr/>
        </p:nvSpPr>
        <p:spPr>
          <a:xfrm>
            <a:off x="595313" y="2428875"/>
            <a:ext cx="52308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Observation Gain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595313" y="2651125"/>
            <a:ext cx="5222875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Controls how strongly live observation pulls current state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488156" y="3000375"/>
            <a:ext cx="5369719" cy="571500"/>
          </a:xfrm>
          <a:custGeom>
            <a:avLst/>
            <a:gdLst/>
            <a:ahLst/>
            <a:cxnLst/>
            <a:rect l="l" t="t" r="r" b="b"/>
            <a:pathLst>
              <a:path w="5369719" h="571500">
                <a:moveTo>
                  <a:pt x="23812" y="0"/>
                </a:moveTo>
                <a:lnTo>
                  <a:pt x="5306219" y="0"/>
                </a:lnTo>
                <a:cubicBezTo>
                  <a:pt x="5341289" y="0"/>
                  <a:pt x="5369719" y="28430"/>
                  <a:pt x="5369719" y="63499"/>
                </a:cubicBezTo>
                <a:lnTo>
                  <a:pt x="5369719" y="508001"/>
                </a:lnTo>
                <a:cubicBezTo>
                  <a:pt x="5369719" y="543070"/>
                  <a:pt x="5341289" y="571500"/>
                  <a:pt x="5306219" y="571500"/>
                </a:cubicBezTo>
                <a:lnTo>
                  <a:pt x="23812" y="571500"/>
                </a:lnTo>
                <a:cubicBezTo>
                  <a:pt x="10661" y="571500"/>
                  <a:pt x="0" y="560839"/>
                  <a:pt x="0" y="547688"/>
                </a:cubicBezTo>
                <a:lnTo>
                  <a:pt x="0" y="23812"/>
                </a:lnTo>
                <a:cubicBezTo>
                  <a:pt x="0" y="10670"/>
                  <a:pt x="10670" y="0"/>
                  <a:pt x="23812" y="0"/>
                </a:cubicBezTo>
                <a:close/>
              </a:path>
            </a:pathLst>
          </a:custGeom>
          <a:solidFill>
            <a:srgbClr val="4C8A7A">
              <a:alpha val="5098"/>
            </a:srgbClr>
          </a:solidFill>
          <a:ln/>
        </p:spPr>
      </p:sp>
      <p:sp>
        <p:nvSpPr>
          <p:cNvPr id="12" name="Shape 10"/>
          <p:cNvSpPr/>
          <p:nvPr/>
        </p:nvSpPr>
        <p:spPr>
          <a:xfrm>
            <a:off x="488156" y="3000375"/>
            <a:ext cx="23813" cy="571500"/>
          </a:xfrm>
          <a:custGeom>
            <a:avLst/>
            <a:gdLst/>
            <a:ahLst/>
            <a:cxnLst/>
            <a:rect l="l" t="t" r="r" b="b"/>
            <a:pathLst>
              <a:path w="23813" h="571500">
                <a:moveTo>
                  <a:pt x="23813" y="0"/>
                </a:moveTo>
                <a:lnTo>
                  <a:pt x="23813" y="0"/>
                </a:lnTo>
                <a:lnTo>
                  <a:pt x="23813" y="571500"/>
                </a:lnTo>
                <a:lnTo>
                  <a:pt x="23813" y="571500"/>
                </a:lnTo>
                <a:cubicBezTo>
                  <a:pt x="10670" y="571500"/>
                  <a:pt x="0" y="560830"/>
                  <a:pt x="0" y="547688"/>
                </a:cubicBezTo>
                <a:lnTo>
                  <a:pt x="0" y="23813"/>
                </a:lnTo>
                <a:cubicBezTo>
                  <a:pt x="0" y="10670"/>
                  <a:pt x="10670" y="0"/>
                  <a:pt x="23812" y="0"/>
                </a:cubicBezTo>
                <a:close/>
              </a:path>
            </a:pathLst>
          </a:custGeom>
          <a:solidFill>
            <a:srgbClr val="4C8A7A"/>
          </a:solidFill>
          <a:ln/>
        </p:spPr>
      </p:sp>
      <p:sp>
        <p:nvSpPr>
          <p:cNvPr id="13" name="Text 11"/>
          <p:cNvSpPr/>
          <p:nvPr/>
        </p:nvSpPr>
        <p:spPr>
          <a:xfrm>
            <a:off x="595313" y="3095625"/>
            <a:ext cx="52308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Target Gain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595313" y="3317875"/>
            <a:ext cx="5222875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Controls corridor/route target pull strength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488156" y="3667125"/>
            <a:ext cx="5369719" cy="571500"/>
          </a:xfrm>
          <a:custGeom>
            <a:avLst/>
            <a:gdLst/>
            <a:ahLst/>
            <a:cxnLst/>
            <a:rect l="l" t="t" r="r" b="b"/>
            <a:pathLst>
              <a:path w="5369719" h="571500">
                <a:moveTo>
                  <a:pt x="23812" y="0"/>
                </a:moveTo>
                <a:lnTo>
                  <a:pt x="5306219" y="0"/>
                </a:lnTo>
                <a:cubicBezTo>
                  <a:pt x="5341289" y="0"/>
                  <a:pt x="5369719" y="28430"/>
                  <a:pt x="5369719" y="63499"/>
                </a:cubicBezTo>
                <a:lnTo>
                  <a:pt x="5369719" y="508001"/>
                </a:lnTo>
                <a:cubicBezTo>
                  <a:pt x="5369719" y="543070"/>
                  <a:pt x="5341289" y="571500"/>
                  <a:pt x="5306219" y="571500"/>
                </a:cubicBezTo>
                <a:lnTo>
                  <a:pt x="23812" y="571500"/>
                </a:lnTo>
                <a:cubicBezTo>
                  <a:pt x="10661" y="571500"/>
                  <a:pt x="0" y="560839"/>
                  <a:pt x="0" y="547688"/>
                </a:cubicBezTo>
                <a:lnTo>
                  <a:pt x="0" y="23812"/>
                </a:lnTo>
                <a:cubicBezTo>
                  <a:pt x="0" y="10670"/>
                  <a:pt x="10670" y="0"/>
                  <a:pt x="23812" y="0"/>
                </a:cubicBezTo>
                <a:close/>
              </a:path>
            </a:pathLst>
          </a:custGeom>
          <a:solidFill>
            <a:srgbClr val="4C8A7A">
              <a:alpha val="5098"/>
            </a:srgbClr>
          </a:solidFill>
          <a:ln/>
        </p:spPr>
      </p:sp>
      <p:sp>
        <p:nvSpPr>
          <p:cNvPr id="16" name="Shape 14"/>
          <p:cNvSpPr/>
          <p:nvPr/>
        </p:nvSpPr>
        <p:spPr>
          <a:xfrm>
            <a:off x="488156" y="3667125"/>
            <a:ext cx="23813" cy="571500"/>
          </a:xfrm>
          <a:custGeom>
            <a:avLst/>
            <a:gdLst/>
            <a:ahLst/>
            <a:cxnLst/>
            <a:rect l="l" t="t" r="r" b="b"/>
            <a:pathLst>
              <a:path w="23813" h="571500">
                <a:moveTo>
                  <a:pt x="23813" y="0"/>
                </a:moveTo>
                <a:lnTo>
                  <a:pt x="23813" y="0"/>
                </a:lnTo>
                <a:lnTo>
                  <a:pt x="23813" y="571500"/>
                </a:lnTo>
                <a:lnTo>
                  <a:pt x="23813" y="571500"/>
                </a:lnTo>
                <a:cubicBezTo>
                  <a:pt x="10670" y="571500"/>
                  <a:pt x="0" y="560830"/>
                  <a:pt x="0" y="547688"/>
                </a:cubicBezTo>
                <a:lnTo>
                  <a:pt x="0" y="23813"/>
                </a:lnTo>
                <a:cubicBezTo>
                  <a:pt x="0" y="10670"/>
                  <a:pt x="10670" y="0"/>
                  <a:pt x="23812" y="0"/>
                </a:cubicBezTo>
                <a:close/>
              </a:path>
            </a:pathLst>
          </a:custGeom>
          <a:solidFill>
            <a:srgbClr val="4C8A7A"/>
          </a:solidFill>
          <a:ln/>
        </p:spPr>
      </p:sp>
      <p:sp>
        <p:nvSpPr>
          <p:cNvPr id="17" name="Text 15"/>
          <p:cNvSpPr/>
          <p:nvPr/>
        </p:nvSpPr>
        <p:spPr>
          <a:xfrm>
            <a:off x="595313" y="3762375"/>
            <a:ext cx="52308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Recovery Gain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595313" y="3984625"/>
            <a:ext cx="5222875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5F6F6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Controls restoration toward coherent traversal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317500" y="4524375"/>
            <a:ext cx="5699125" cy="2603500"/>
          </a:xfrm>
          <a:custGeom>
            <a:avLst/>
            <a:gdLst/>
            <a:ahLst/>
            <a:cxnLst/>
            <a:rect l="l" t="t" r="r" b="b"/>
            <a:pathLst>
              <a:path w="5699125" h="2603500">
                <a:moveTo>
                  <a:pt x="63499" y="0"/>
                </a:moveTo>
                <a:lnTo>
                  <a:pt x="5635626" y="0"/>
                </a:lnTo>
                <a:cubicBezTo>
                  <a:pt x="5670695" y="0"/>
                  <a:pt x="5699125" y="28430"/>
                  <a:pt x="5699125" y="63499"/>
                </a:cubicBezTo>
                <a:lnTo>
                  <a:pt x="5699125" y="2540001"/>
                </a:lnTo>
                <a:cubicBezTo>
                  <a:pt x="5699125" y="2575070"/>
                  <a:pt x="5670695" y="2603500"/>
                  <a:pt x="5635626" y="2603500"/>
                </a:cubicBezTo>
                <a:lnTo>
                  <a:pt x="63499" y="2603500"/>
                </a:lnTo>
                <a:cubicBezTo>
                  <a:pt x="28430" y="2603500"/>
                  <a:pt x="0" y="2575070"/>
                  <a:pt x="0" y="2540001"/>
                </a:cubicBezTo>
                <a:lnTo>
                  <a:pt x="0" y="63499"/>
                </a:lnTo>
                <a:cubicBezTo>
                  <a:pt x="0" y="28453"/>
                  <a:pt x="28453" y="0"/>
                  <a:pt x="63499" y="0"/>
                </a:cubicBezTo>
                <a:close/>
              </a:path>
            </a:pathLst>
          </a:custGeom>
          <a:solidFill>
            <a:srgbClr val="2F3E3B"/>
          </a:solidFill>
          <a:ln/>
        </p:spPr>
      </p:sp>
      <p:sp>
        <p:nvSpPr>
          <p:cNvPr id="20" name="Text 18"/>
          <p:cNvSpPr/>
          <p:nvPr/>
        </p:nvSpPr>
        <p:spPr>
          <a:xfrm>
            <a:off x="476250" y="4683125"/>
            <a:ext cx="546100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b="1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Action-State Conditioning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476250" y="5000625"/>
            <a:ext cx="5381625" cy="571500"/>
          </a:xfrm>
          <a:custGeom>
            <a:avLst/>
            <a:gdLst/>
            <a:ahLst/>
            <a:cxnLst/>
            <a:rect l="l" t="t" r="r" b="b"/>
            <a:pathLst>
              <a:path w="5381625" h="571500">
                <a:moveTo>
                  <a:pt x="31753" y="0"/>
                </a:moveTo>
                <a:lnTo>
                  <a:pt x="5349872" y="0"/>
                </a:lnTo>
                <a:cubicBezTo>
                  <a:pt x="5367409" y="0"/>
                  <a:pt x="5381625" y="14216"/>
                  <a:pt x="5381625" y="31753"/>
                </a:cubicBezTo>
                <a:lnTo>
                  <a:pt x="5381625" y="539747"/>
                </a:lnTo>
                <a:cubicBezTo>
                  <a:pt x="5381625" y="557284"/>
                  <a:pt x="5367409" y="571500"/>
                  <a:pt x="5349872" y="571500"/>
                </a:cubicBezTo>
                <a:lnTo>
                  <a:pt x="31753" y="571500"/>
                </a:lnTo>
                <a:cubicBezTo>
                  <a:pt x="14216" y="571500"/>
                  <a:pt x="0" y="557284"/>
                  <a:pt x="0" y="539747"/>
                </a:cubicBezTo>
                <a:lnTo>
                  <a:pt x="0" y="31753"/>
                </a:lnTo>
                <a:cubicBezTo>
                  <a:pt x="0" y="14228"/>
                  <a:pt x="14228" y="0"/>
                  <a:pt x="31753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22" name="Text 20"/>
          <p:cNvSpPr/>
          <p:nvPr/>
        </p:nvSpPr>
        <p:spPr>
          <a:xfrm>
            <a:off x="571500" y="5095875"/>
            <a:ext cx="52546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8FB7A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COOPERATE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571500" y="5318125"/>
            <a:ext cx="524668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Stronger target and recovery structure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476250" y="5635625"/>
            <a:ext cx="5381625" cy="571500"/>
          </a:xfrm>
          <a:custGeom>
            <a:avLst/>
            <a:gdLst/>
            <a:ahLst/>
            <a:cxnLst/>
            <a:rect l="l" t="t" r="r" b="b"/>
            <a:pathLst>
              <a:path w="5381625" h="571500">
                <a:moveTo>
                  <a:pt x="31753" y="0"/>
                </a:moveTo>
                <a:lnTo>
                  <a:pt x="5349872" y="0"/>
                </a:lnTo>
                <a:cubicBezTo>
                  <a:pt x="5367409" y="0"/>
                  <a:pt x="5381625" y="14216"/>
                  <a:pt x="5381625" y="31753"/>
                </a:cubicBezTo>
                <a:lnTo>
                  <a:pt x="5381625" y="539747"/>
                </a:lnTo>
                <a:cubicBezTo>
                  <a:pt x="5381625" y="557284"/>
                  <a:pt x="5367409" y="571500"/>
                  <a:pt x="5349872" y="571500"/>
                </a:cubicBezTo>
                <a:lnTo>
                  <a:pt x="31753" y="571500"/>
                </a:lnTo>
                <a:cubicBezTo>
                  <a:pt x="14216" y="571500"/>
                  <a:pt x="0" y="557284"/>
                  <a:pt x="0" y="539747"/>
                </a:cubicBezTo>
                <a:lnTo>
                  <a:pt x="0" y="31753"/>
                </a:lnTo>
                <a:cubicBezTo>
                  <a:pt x="0" y="14228"/>
                  <a:pt x="14228" y="0"/>
                  <a:pt x="31753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25" name="Text 23"/>
          <p:cNvSpPr/>
          <p:nvPr/>
        </p:nvSpPr>
        <p:spPr>
          <a:xfrm>
            <a:off x="571500" y="5730875"/>
            <a:ext cx="52546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8FB7A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HOLD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571500" y="5953125"/>
            <a:ext cx="524668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Balanced correction behavior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476250" y="6270625"/>
            <a:ext cx="5381625" cy="571500"/>
          </a:xfrm>
          <a:custGeom>
            <a:avLst/>
            <a:gdLst/>
            <a:ahLst/>
            <a:cxnLst/>
            <a:rect l="l" t="t" r="r" b="b"/>
            <a:pathLst>
              <a:path w="5381625" h="571500">
                <a:moveTo>
                  <a:pt x="31753" y="0"/>
                </a:moveTo>
                <a:lnTo>
                  <a:pt x="5349872" y="0"/>
                </a:lnTo>
                <a:cubicBezTo>
                  <a:pt x="5367409" y="0"/>
                  <a:pt x="5381625" y="14216"/>
                  <a:pt x="5381625" y="31753"/>
                </a:cubicBezTo>
                <a:lnTo>
                  <a:pt x="5381625" y="539747"/>
                </a:lnTo>
                <a:cubicBezTo>
                  <a:pt x="5381625" y="557284"/>
                  <a:pt x="5367409" y="571500"/>
                  <a:pt x="5349872" y="571500"/>
                </a:cubicBezTo>
                <a:lnTo>
                  <a:pt x="31753" y="571500"/>
                </a:lnTo>
                <a:cubicBezTo>
                  <a:pt x="14216" y="571500"/>
                  <a:pt x="0" y="557284"/>
                  <a:pt x="0" y="539747"/>
                </a:cubicBezTo>
                <a:lnTo>
                  <a:pt x="0" y="31753"/>
                </a:lnTo>
                <a:cubicBezTo>
                  <a:pt x="0" y="14228"/>
                  <a:pt x="14228" y="0"/>
                  <a:pt x="31753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28" name="Text 26"/>
          <p:cNvSpPr/>
          <p:nvPr/>
        </p:nvSpPr>
        <p:spPr>
          <a:xfrm>
            <a:off x="571500" y="6365875"/>
            <a:ext cx="52546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8FB7A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DEFECT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571500" y="6588125"/>
            <a:ext cx="524668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Increased observation pull, reduced commitment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6175375" y="1047750"/>
            <a:ext cx="5699125" cy="3635375"/>
          </a:xfrm>
          <a:custGeom>
            <a:avLst/>
            <a:gdLst/>
            <a:ahLst/>
            <a:cxnLst/>
            <a:rect l="l" t="t" r="r" b="b"/>
            <a:pathLst>
              <a:path w="5699125" h="3635375">
                <a:moveTo>
                  <a:pt x="63510" y="0"/>
                </a:moveTo>
                <a:lnTo>
                  <a:pt x="5635615" y="0"/>
                </a:lnTo>
                <a:cubicBezTo>
                  <a:pt x="5670691" y="0"/>
                  <a:pt x="5699125" y="28434"/>
                  <a:pt x="5699125" y="63510"/>
                </a:cubicBezTo>
                <a:lnTo>
                  <a:pt x="5699125" y="3571865"/>
                </a:lnTo>
                <a:cubicBezTo>
                  <a:pt x="5699125" y="3606941"/>
                  <a:pt x="5670691" y="3635375"/>
                  <a:pt x="5635615" y="3635375"/>
                </a:cubicBezTo>
                <a:lnTo>
                  <a:pt x="63510" y="3635375"/>
                </a:lnTo>
                <a:cubicBezTo>
                  <a:pt x="28434" y="3635375"/>
                  <a:pt x="0" y="3606941"/>
                  <a:pt x="0" y="3571865"/>
                </a:cubicBezTo>
                <a:lnTo>
                  <a:pt x="0" y="63510"/>
                </a:lnTo>
                <a:cubicBezTo>
                  <a:pt x="0" y="28458"/>
                  <a:pt x="28458" y="0"/>
                  <a:pt x="6351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sx="100000" sy="100000" kx="0" ky="0" algn="bl" rotWithShape="0" blurRad="23813" dist="7938" dir="5400000">
              <a:srgbClr val="000000">
                <a:alpha val="10196"/>
              </a:srgbClr>
            </a:outerShdw>
          </a:effectLst>
        </p:spPr>
      </p:sp>
      <p:sp>
        <p:nvSpPr>
          <p:cNvPr id="31" name="Text 29"/>
          <p:cNvSpPr/>
          <p:nvPr/>
        </p:nvSpPr>
        <p:spPr>
          <a:xfrm>
            <a:off x="6334125" y="1206500"/>
            <a:ext cx="5476875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00" b="1" dirty="0">
                <a:solidFill>
                  <a:srgbClr val="2F3E3B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Temporal Commit Gating</a:t>
            </a: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6334125" y="1587500"/>
            <a:ext cx="5445125" cy="412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00" dirty="0">
                <a:solidFill>
                  <a:srgbClr val="1F2A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A single-step dominance spike should not force branch switching. The system requires </a:t>
            </a:r>
            <a:pPr>
              <a:lnSpc>
                <a:spcPct val="140000"/>
              </a:lnSpc>
            </a:pPr>
            <a:r>
              <a:rPr lang="en-US" sz="1000" b="1" dirty="0">
                <a:solidFill>
                  <a:srgbClr val="1F2A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persistence before hard commitment</a:t>
            </a:r>
            <a:pPr>
              <a:lnSpc>
                <a:spcPct val="140000"/>
              </a:lnSpc>
            </a:pPr>
            <a:r>
              <a:rPr lang="en-US" sz="1000" dirty="0">
                <a:solidFill>
                  <a:srgbClr val="1F2A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—a hysteresis mechanism preventing branch flapping.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6334125" y="2127250"/>
            <a:ext cx="5381625" cy="889000"/>
          </a:xfrm>
          <a:custGeom>
            <a:avLst/>
            <a:gdLst/>
            <a:ahLst/>
            <a:cxnLst/>
            <a:rect l="l" t="t" r="r" b="b"/>
            <a:pathLst>
              <a:path w="5381625" h="889000">
                <a:moveTo>
                  <a:pt x="63501" y="0"/>
                </a:moveTo>
                <a:lnTo>
                  <a:pt x="5318124" y="0"/>
                </a:lnTo>
                <a:cubicBezTo>
                  <a:pt x="5353195" y="0"/>
                  <a:pt x="5381625" y="28430"/>
                  <a:pt x="5381625" y="63501"/>
                </a:cubicBezTo>
                <a:lnTo>
                  <a:pt x="5381625" y="825499"/>
                </a:lnTo>
                <a:cubicBezTo>
                  <a:pt x="5381625" y="860570"/>
                  <a:pt x="5353195" y="889000"/>
                  <a:pt x="5318124" y="889000"/>
                </a:cubicBezTo>
                <a:lnTo>
                  <a:pt x="63501" y="889000"/>
                </a:lnTo>
                <a:cubicBezTo>
                  <a:pt x="28430" y="889000"/>
                  <a:pt x="0" y="860570"/>
                  <a:pt x="0" y="825499"/>
                </a:cubicBezTo>
                <a:lnTo>
                  <a:pt x="0" y="63501"/>
                </a:lnTo>
                <a:cubicBezTo>
                  <a:pt x="0" y="28454"/>
                  <a:pt x="28454" y="0"/>
                  <a:pt x="63501" y="0"/>
                </a:cubicBezTo>
                <a:close/>
              </a:path>
            </a:pathLst>
          </a:custGeom>
          <a:solidFill>
            <a:srgbClr val="4C8A7A">
              <a:alpha val="5098"/>
            </a:srgbClr>
          </a:solidFill>
          <a:ln/>
        </p:spPr>
      </p:sp>
      <p:sp>
        <p:nvSpPr>
          <p:cNvPr id="34" name="Text 32"/>
          <p:cNvSpPr/>
          <p:nvPr/>
        </p:nvSpPr>
        <p:spPr>
          <a:xfrm>
            <a:off x="6461125" y="2254250"/>
            <a:ext cx="5191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2F3E3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Commit at t ⇔ D</a:t>
            </a:r>
            <a:pPr>
              <a:lnSpc>
                <a:spcPct val="130000"/>
              </a:lnSpc>
            </a:pPr>
            <a:r>
              <a:rPr lang="en-US" sz="750" dirty="0">
                <a:solidFill>
                  <a:srgbClr val="2F3E3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</a:t>
            </a:r>
            <a:pPr>
              <a:lnSpc>
                <a:spcPct val="130000"/>
              </a:lnSpc>
            </a:pPr>
            <a:r>
              <a:rPr lang="en-US" sz="1000" dirty="0">
                <a:solidFill>
                  <a:srgbClr val="2F3E3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∧ C</a:t>
            </a:r>
            <a:pPr>
              <a:lnSpc>
                <a:spcPct val="130000"/>
              </a:lnSpc>
            </a:pPr>
            <a:r>
              <a:rPr lang="en-US" sz="750" dirty="0">
                <a:solidFill>
                  <a:srgbClr val="2F3E3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</a:t>
            </a:r>
            <a:pPr>
              <a:lnSpc>
                <a:spcPct val="130000"/>
              </a:lnSpc>
            </a:pPr>
            <a:r>
              <a:rPr lang="en-US" sz="1000" dirty="0">
                <a:solidFill>
                  <a:srgbClr val="2F3E3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∧ G</a:t>
            </a:r>
            <a:pPr>
              <a:lnSpc>
                <a:spcPct val="130000"/>
              </a:lnSpc>
            </a:pPr>
            <a:r>
              <a:rPr lang="en-US" sz="750" dirty="0">
                <a:solidFill>
                  <a:srgbClr val="2F3E3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</a:t>
            </a:r>
            <a:pPr>
              <a:lnSpc>
                <a:spcPct val="130000"/>
              </a:lnSpc>
            </a:pPr>
            <a:r>
              <a:rPr lang="en-US" sz="1000" dirty="0">
                <a:solidFill>
                  <a:srgbClr val="2F3E3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∧ Σ</a:t>
            </a:r>
            <a:pPr>
              <a:lnSpc>
                <a:spcPct val="130000"/>
              </a:lnSpc>
            </a:pPr>
            <a:r>
              <a:rPr lang="en-US" sz="750" dirty="0">
                <a:solidFill>
                  <a:srgbClr val="2F3E3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</a:t>
            </a:r>
            <a:endParaRPr lang="en-US" sz="1600" dirty="0"/>
          </a:p>
        </p:txBody>
      </p:sp>
      <p:sp>
        <p:nvSpPr>
          <p:cNvPr id="35" name="Text 33"/>
          <p:cNvSpPr/>
          <p:nvPr/>
        </p:nvSpPr>
        <p:spPr>
          <a:xfrm>
            <a:off x="6461125" y="2508250"/>
            <a:ext cx="190500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b="1" dirty="0">
                <a:solidFill>
                  <a:srgbClr val="4C8A7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</a:t>
            </a:r>
            <a:pPr>
              <a:lnSpc>
                <a:spcPct val="120000"/>
              </a:lnSpc>
            </a:pPr>
            <a:r>
              <a:rPr lang="en-US" sz="656" b="1" dirty="0">
                <a:solidFill>
                  <a:srgbClr val="4C8A7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</a:t>
            </a:r>
            <a:pPr>
              <a:lnSpc>
                <a:spcPct val="120000"/>
              </a:lnSpc>
            </a:pPr>
            <a:r>
              <a:rPr lang="en-US" sz="875" b="1" dirty="0">
                <a:solidFill>
                  <a:srgbClr val="4C8A7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: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6655904" y="2508250"/>
            <a:ext cx="976312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1F2A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Dominance validity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9056688" y="2508250"/>
            <a:ext cx="182563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b="1" dirty="0">
                <a:solidFill>
                  <a:srgbClr val="4C8A7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</a:t>
            </a:r>
            <a:pPr>
              <a:lnSpc>
                <a:spcPct val="120000"/>
              </a:lnSpc>
            </a:pPr>
            <a:r>
              <a:rPr lang="en-US" sz="656" b="1" dirty="0">
                <a:solidFill>
                  <a:srgbClr val="4C8A7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</a:t>
            </a:r>
            <a:pPr>
              <a:lnSpc>
                <a:spcPct val="120000"/>
              </a:lnSpc>
            </a:pPr>
            <a:r>
              <a:rPr lang="en-US" sz="875" b="1" dirty="0">
                <a:solidFill>
                  <a:srgbClr val="4C8A7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:</a:t>
            </a:r>
            <a:endParaRPr lang="en-US" sz="1600" dirty="0"/>
          </a:p>
        </p:txBody>
      </p:sp>
      <p:sp>
        <p:nvSpPr>
          <p:cNvPr id="38" name="Text 36"/>
          <p:cNvSpPr/>
          <p:nvPr/>
        </p:nvSpPr>
        <p:spPr>
          <a:xfrm>
            <a:off x="9244583" y="2508250"/>
            <a:ext cx="912813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1F2A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Persistence streak</a:t>
            </a:r>
            <a:endParaRPr lang="en-US" sz="1600" dirty="0"/>
          </a:p>
        </p:txBody>
      </p:sp>
      <p:sp>
        <p:nvSpPr>
          <p:cNvPr id="39" name="Text 37"/>
          <p:cNvSpPr/>
          <p:nvPr/>
        </p:nvSpPr>
        <p:spPr>
          <a:xfrm>
            <a:off x="6461125" y="2730500"/>
            <a:ext cx="182563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b="1" dirty="0">
                <a:solidFill>
                  <a:srgbClr val="4C8A7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</a:t>
            </a:r>
            <a:pPr>
              <a:lnSpc>
                <a:spcPct val="120000"/>
              </a:lnSpc>
            </a:pPr>
            <a:r>
              <a:rPr lang="en-US" sz="656" b="1" dirty="0">
                <a:solidFill>
                  <a:srgbClr val="4C8A7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</a:t>
            </a:r>
            <a:pPr>
              <a:lnSpc>
                <a:spcPct val="120000"/>
              </a:lnSpc>
            </a:pPr>
            <a:r>
              <a:rPr lang="en-US" sz="875" b="1" dirty="0">
                <a:solidFill>
                  <a:srgbClr val="4C8A7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:</a:t>
            </a:r>
            <a:endParaRPr lang="en-US" sz="1600" dirty="0"/>
          </a:p>
        </p:txBody>
      </p:sp>
      <p:sp>
        <p:nvSpPr>
          <p:cNvPr id="40" name="Text 38"/>
          <p:cNvSpPr/>
          <p:nvPr/>
        </p:nvSpPr>
        <p:spPr>
          <a:xfrm>
            <a:off x="6652369" y="2730500"/>
            <a:ext cx="1174750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1F2A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Governance sufficiency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9056688" y="2730500"/>
            <a:ext cx="174625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b="1" dirty="0">
                <a:solidFill>
                  <a:srgbClr val="4C8A7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Σ</a:t>
            </a:r>
            <a:pPr>
              <a:lnSpc>
                <a:spcPct val="120000"/>
              </a:lnSpc>
            </a:pPr>
            <a:r>
              <a:rPr lang="en-US" sz="656" b="1" dirty="0">
                <a:solidFill>
                  <a:srgbClr val="4C8A7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</a:t>
            </a:r>
            <a:pPr>
              <a:lnSpc>
                <a:spcPct val="120000"/>
              </a:lnSpc>
            </a:pPr>
            <a:r>
              <a:rPr lang="en-US" sz="875" b="1" dirty="0">
                <a:solidFill>
                  <a:srgbClr val="4C8A7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:</a:t>
            </a:r>
            <a:endParaRPr lang="en-US" sz="1600" dirty="0"/>
          </a:p>
        </p:txBody>
      </p:sp>
      <p:sp>
        <p:nvSpPr>
          <p:cNvPr id="42" name="Text 40"/>
          <p:cNvSpPr/>
          <p:nvPr/>
        </p:nvSpPr>
        <p:spPr>
          <a:xfrm>
            <a:off x="9238692" y="2730500"/>
            <a:ext cx="730250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1F2A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Safe envelope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6338094" y="3147219"/>
            <a:ext cx="5373688" cy="1373188"/>
          </a:xfrm>
          <a:custGeom>
            <a:avLst/>
            <a:gdLst/>
            <a:ahLst/>
            <a:cxnLst/>
            <a:rect l="l" t="t" r="r" b="b"/>
            <a:pathLst>
              <a:path w="5373688" h="1373188">
                <a:moveTo>
                  <a:pt x="63496" y="0"/>
                </a:moveTo>
                <a:lnTo>
                  <a:pt x="5310191" y="0"/>
                </a:lnTo>
                <a:cubicBezTo>
                  <a:pt x="5345259" y="0"/>
                  <a:pt x="5373688" y="28428"/>
                  <a:pt x="5373688" y="63496"/>
                </a:cubicBezTo>
                <a:lnTo>
                  <a:pt x="5373688" y="1309691"/>
                </a:lnTo>
                <a:cubicBezTo>
                  <a:pt x="5373688" y="1344759"/>
                  <a:pt x="5345259" y="1373187"/>
                  <a:pt x="5310191" y="1373188"/>
                </a:cubicBezTo>
                <a:lnTo>
                  <a:pt x="63496" y="1373188"/>
                </a:lnTo>
                <a:cubicBezTo>
                  <a:pt x="28428" y="1373188"/>
                  <a:pt x="0" y="1344759"/>
                  <a:pt x="0" y="1309691"/>
                </a:cubicBezTo>
                <a:lnTo>
                  <a:pt x="0" y="63496"/>
                </a:lnTo>
                <a:cubicBezTo>
                  <a:pt x="0" y="28452"/>
                  <a:pt x="28452" y="0"/>
                  <a:pt x="63496" y="0"/>
                </a:cubicBezTo>
                <a:close/>
              </a:path>
            </a:pathLst>
          </a:custGeom>
          <a:solidFill>
            <a:srgbClr val="8FB7AC">
              <a:alpha val="10196"/>
            </a:srgbClr>
          </a:solidFill>
          <a:ln w="12700">
            <a:solidFill>
              <a:srgbClr val="8FB7AC">
                <a:alpha val="30196"/>
              </a:srgbClr>
            </a:solidFill>
            <a:prstDash val="solid"/>
          </a:ln>
        </p:spPr>
      </p:sp>
      <p:sp>
        <p:nvSpPr>
          <p:cNvPr id="44" name="Text 42"/>
          <p:cNvSpPr/>
          <p:nvPr/>
        </p:nvSpPr>
        <p:spPr>
          <a:xfrm>
            <a:off x="6469063" y="3278188"/>
            <a:ext cx="5175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2F3E3B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Four Questions Before Commit</a:t>
            </a:r>
            <a:endParaRPr lang="en-US" sz="1600" dirty="0"/>
          </a:p>
        </p:txBody>
      </p:sp>
      <p:sp>
        <p:nvSpPr>
          <p:cNvPr id="45" name="Text 43"/>
          <p:cNvSpPr/>
          <p:nvPr/>
        </p:nvSpPr>
        <p:spPr>
          <a:xfrm>
            <a:off x="6469063" y="3532188"/>
            <a:ext cx="517525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254000" indent="-254000">
              <a:lnSpc>
                <a:spcPct val="130000"/>
              </a:lnSpc>
              <a:spcBef>
                <a:spcPts val="10"/>
              </a:spcBef>
              <a:buSzPct val="100000"/>
              <a:buFont typeface="+mj-lt"/>
              <a:buAutoNum type="arabicPeriod" startAt="1"/>
            </a:pPr>
            <a:r>
              <a:rPr lang="en-US" sz="1000" dirty="0">
                <a:solidFill>
                  <a:srgbClr val="1F2A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Is the candidate genuinely dominant?</a:t>
            </a:r>
            <a:endParaRPr lang="en-US" sz="1600" dirty="0"/>
          </a:p>
          <a:p>
            <a:pPr marL="254000" indent="-254000">
              <a:lnSpc>
                <a:spcPct val="130000"/>
              </a:lnSpc>
              <a:spcBef>
                <a:spcPts val="10"/>
              </a:spcBef>
              <a:buSzPct val="100000"/>
              <a:buFont typeface="+mj-lt"/>
              <a:buAutoNum type="arabicPeriod" startAt="1"/>
            </a:pPr>
            <a:r>
              <a:rPr lang="en-US" sz="1000" dirty="0">
                <a:solidFill>
                  <a:srgbClr val="1F2A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Has that dominance persisted?</a:t>
            </a:r>
            <a:endParaRPr lang="en-US" sz="1600" dirty="0"/>
          </a:p>
          <a:p>
            <a:pPr marL="254000" indent="-254000">
              <a:lnSpc>
                <a:spcPct val="130000"/>
              </a:lnSpc>
              <a:spcBef>
                <a:spcPts val="10"/>
              </a:spcBef>
              <a:buSzPct val="100000"/>
              <a:buFont typeface="+mj-lt"/>
              <a:buAutoNum type="arabicPeriod" startAt="1"/>
            </a:pPr>
            <a:r>
              <a:rPr lang="en-US" sz="1000" dirty="0">
                <a:solidFill>
                  <a:srgbClr val="1F2A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Is the system governable enough?</a:t>
            </a:r>
            <a:endParaRPr lang="en-US" sz="1600" dirty="0"/>
          </a:p>
          <a:p>
            <a:pPr marL="254000" indent="-254000">
              <a:lnSpc>
                <a:spcPct val="130000"/>
              </a:lnSpc>
              <a:spcBef>
                <a:spcPts val="10"/>
              </a:spcBef>
              <a:buSzPct val="100000"/>
              <a:buFont typeface="+mj-lt"/>
              <a:buAutoNum type="arabicPeriod" startAt="1"/>
            </a:pPr>
            <a:r>
              <a:rPr lang="en-US" sz="1000" dirty="0">
                <a:solidFill>
                  <a:srgbClr val="1F2A28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Is the system inside safe envelope?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6175375" y="4810125"/>
            <a:ext cx="5699125" cy="2317750"/>
          </a:xfrm>
          <a:custGeom>
            <a:avLst/>
            <a:gdLst/>
            <a:ahLst/>
            <a:cxnLst/>
            <a:rect l="l" t="t" r="r" b="b"/>
            <a:pathLst>
              <a:path w="5699125" h="2317750">
                <a:moveTo>
                  <a:pt x="63506" y="0"/>
                </a:moveTo>
                <a:lnTo>
                  <a:pt x="5635619" y="0"/>
                </a:lnTo>
                <a:cubicBezTo>
                  <a:pt x="5670692" y="0"/>
                  <a:pt x="5699125" y="28433"/>
                  <a:pt x="5699125" y="63506"/>
                </a:cubicBezTo>
                <a:lnTo>
                  <a:pt x="5699125" y="2254244"/>
                </a:lnTo>
                <a:cubicBezTo>
                  <a:pt x="5699125" y="2289317"/>
                  <a:pt x="5670692" y="2317750"/>
                  <a:pt x="5635619" y="2317750"/>
                </a:cubicBezTo>
                <a:lnTo>
                  <a:pt x="63506" y="2317750"/>
                </a:lnTo>
                <a:cubicBezTo>
                  <a:pt x="28433" y="2317750"/>
                  <a:pt x="0" y="2289317"/>
                  <a:pt x="0" y="2254244"/>
                </a:cubicBezTo>
                <a:lnTo>
                  <a:pt x="0" y="63506"/>
                </a:lnTo>
                <a:cubicBezTo>
                  <a:pt x="0" y="28456"/>
                  <a:pt x="28456" y="0"/>
                  <a:pt x="63506" y="0"/>
                </a:cubicBezTo>
                <a:close/>
              </a:path>
            </a:pathLst>
          </a:custGeom>
          <a:solidFill>
            <a:srgbClr val="4C8A7A"/>
          </a:solidFill>
          <a:ln/>
        </p:spPr>
      </p:sp>
      <p:sp>
        <p:nvSpPr>
          <p:cNvPr id="47" name="Text 45"/>
          <p:cNvSpPr/>
          <p:nvPr/>
        </p:nvSpPr>
        <p:spPr>
          <a:xfrm>
            <a:off x="6334125" y="4968875"/>
            <a:ext cx="546100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b="1" dirty="0">
                <a:solidFill>
                  <a:srgbClr val="FFFFFF"/>
                </a:solidFill>
                <a:latin typeface="Sorts Mill Goudy" pitchFamily="34" charset="0"/>
                <a:ea typeface="Sorts Mill Goudy" pitchFamily="34" charset="-122"/>
                <a:cs typeface="Sorts Mill Goudy" pitchFamily="34" charset="-120"/>
              </a:rPr>
              <a:t>Behavioral Outcomes</a:t>
            </a:r>
            <a:endParaRPr lang="en-US" sz="1600" dirty="0"/>
          </a:p>
        </p:txBody>
      </p:sp>
      <p:sp>
        <p:nvSpPr>
          <p:cNvPr id="48" name="Shape 46"/>
          <p:cNvSpPr/>
          <p:nvPr/>
        </p:nvSpPr>
        <p:spPr>
          <a:xfrm>
            <a:off x="6334125" y="5286375"/>
            <a:ext cx="2643188" cy="793750"/>
          </a:xfrm>
          <a:custGeom>
            <a:avLst/>
            <a:gdLst/>
            <a:ahLst/>
            <a:cxnLst/>
            <a:rect l="l" t="t" r="r" b="b"/>
            <a:pathLst>
              <a:path w="2643188" h="793750">
                <a:moveTo>
                  <a:pt x="31750" y="0"/>
                </a:moveTo>
                <a:lnTo>
                  <a:pt x="2611438" y="0"/>
                </a:lnTo>
                <a:cubicBezTo>
                  <a:pt x="2628961" y="0"/>
                  <a:pt x="2643188" y="14227"/>
                  <a:pt x="2643188" y="31750"/>
                </a:cubicBezTo>
                <a:lnTo>
                  <a:pt x="2643188" y="762000"/>
                </a:lnTo>
                <a:cubicBezTo>
                  <a:pt x="2643188" y="779523"/>
                  <a:pt x="2628961" y="793750"/>
                  <a:pt x="2611438" y="793750"/>
                </a:cubicBezTo>
                <a:lnTo>
                  <a:pt x="31750" y="793750"/>
                </a:lnTo>
                <a:cubicBezTo>
                  <a:pt x="14227" y="793750"/>
                  <a:pt x="0" y="779523"/>
                  <a:pt x="0" y="762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49" name="Shape 47"/>
          <p:cNvSpPr/>
          <p:nvPr/>
        </p:nvSpPr>
        <p:spPr>
          <a:xfrm>
            <a:off x="7572375" y="5381625"/>
            <a:ext cx="166688" cy="190500"/>
          </a:xfrm>
          <a:custGeom>
            <a:avLst/>
            <a:gdLst/>
            <a:ahLst/>
            <a:cxnLst/>
            <a:rect l="l" t="t" r="r" b="b"/>
            <a:pathLst>
              <a:path w="166688" h="190500">
                <a:moveTo>
                  <a:pt x="126057" y="-3683"/>
                </a:moveTo>
                <a:cubicBezTo>
                  <a:pt x="130485" y="-484"/>
                  <a:pt x="132122" y="5321"/>
                  <a:pt x="130113" y="10381"/>
                </a:cubicBezTo>
                <a:lnTo>
                  <a:pt x="100943" y="83344"/>
                </a:lnTo>
                <a:lnTo>
                  <a:pt x="154781" y="83344"/>
                </a:lnTo>
                <a:cubicBezTo>
                  <a:pt x="159804" y="83344"/>
                  <a:pt x="164269" y="86469"/>
                  <a:pt x="165981" y="91194"/>
                </a:cubicBezTo>
                <a:cubicBezTo>
                  <a:pt x="167692" y="95920"/>
                  <a:pt x="166241" y="101203"/>
                  <a:pt x="162409" y="104403"/>
                </a:cubicBezTo>
                <a:lnTo>
                  <a:pt x="55252" y="193700"/>
                </a:lnTo>
                <a:cubicBezTo>
                  <a:pt x="51048" y="197197"/>
                  <a:pt x="45058" y="197383"/>
                  <a:pt x="40630" y="194183"/>
                </a:cubicBezTo>
                <a:cubicBezTo>
                  <a:pt x="36202" y="190984"/>
                  <a:pt x="34565" y="185179"/>
                  <a:pt x="36575" y="180119"/>
                </a:cubicBezTo>
                <a:lnTo>
                  <a:pt x="65745" y="107156"/>
                </a:lnTo>
                <a:lnTo>
                  <a:pt x="11906" y="107156"/>
                </a:lnTo>
                <a:cubicBezTo>
                  <a:pt x="6883" y="107156"/>
                  <a:pt x="2418" y="104031"/>
                  <a:pt x="707" y="99306"/>
                </a:cubicBezTo>
                <a:cubicBezTo>
                  <a:pt x="-1005" y="94580"/>
                  <a:pt x="446" y="89297"/>
                  <a:pt x="4279" y="86097"/>
                </a:cubicBezTo>
                <a:lnTo>
                  <a:pt x="111435" y="-3200"/>
                </a:lnTo>
                <a:cubicBezTo>
                  <a:pt x="115639" y="-6697"/>
                  <a:pt x="121630" y="-6883"/>
                  <a:pt x="126057" y="-3683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50" name="Text 48"/>
          <p:cNvSpPr/>
          <p:nvPr/>
        </p:nvSpPr>
        <p:spPr>
          <a:xfrm>
            <a:off x="6397625" y="5635625"/>
            <a:ext cx="251618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00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Sharp</a:t>
            </a:r>
            <a:endParaRPr lang="en-US" sz="1600" dirty="0"/>
          </a:p>
        </p:txBody>
      </p:sp>
      <p:sp>
        <p:nvSpPr>
          <p:cNvPr id="51" name="Text 49"/>
          <p:cNvSpPr/>
          <p:nvPr/>
        </p:nvSpPr>
        <p:spPr>
          <a:xfrm>
            <a:off x="6401594" y="5826125"/>
            <a:ext cx="2508250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875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Stable conditions</a:t>
            </a:r>
            <a:endParaRPr lang="en-US" sz="1600" dirty="0"/>
          </a:p>
        </p:txBody>
      </p:sp>
      <p:sp>
        <p:nvSpPr>
          <p:cNvPr id="52" name="Shape 50"/>
          <p:cNvSpPr/>
          <p:nvPr/>
        </p:nvSpPr>
        <p:spPr>
          <a:xfrm>
            <a:off x="9072563" y="5286375"/>
            <a:ext cx="2643188" cy="793750"/>
          </a:xfrm>
          <a:custGeom>
            <a:avLst/>
            <a:gdLst/>
            <a:ahLst/>
            <a:cxnLst/>
            <a:rect l="l" t="t" r="r" b="b"/>
            <a:pathLst>
              <a:path w="2643188" h="793750">
                <a:moveTo>
                  <a:pt x="31750" y="0"/>
                </a:moveTo>
                <a:lnTo>
                  <a:pt x="2611438" y="0"/>
                </a:lnTo>
                <a:cubicBezTo>
                  <a:pt x="2628961" y="0"/>
                  <a:pt x="2643188" y="14227"/>
                  <a:pt x="2643188" y="31750"/>
                </a:cubicBezTo>
                <a:lnTo>
                  <a:pt x="2643188" y="762000"/>
                </a:lnTo>
                <a:cubicBezTo>
                  <a:pt x="2643188" y="779523"/>
                  <a:pt x="2628961" y="793750"/>
                  <a:pt x="2611438" y="793750"/>
                </a:cubicBezTo>
                <a:lnTo>
                  <a:pt x="31750" y="793750"/>
                </a:lnTo>
                <a:cubicBezTo>
                  <a:pt x="14227" y="793750"/>
                  <a:pt x="0" y="779523"/>
                  <a:pt x="0" y="762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53" name="Shape 51"/>
          <p:cNvSpPr/>
          <p:nvPr/>
        </p:nvSpPr>
        <p:spPr>
          <a:xfrm>
            <a:off x="10298906" y="5381625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95250" y="0"/>
                </a:moveTo>
                <a:cubicBezTo>
                  <a:pt x="96962" y="0"/>
                  <a:pt x="98673" y="372"/>
                  <a:pt x="100236" y="1079"/>
                </a:cubicBezTo>
                <a:lnTo>
                  <a:pt x="170334" y="30807"/>
                </a:lnTo>
                <a:cubicBezTo>
                  <a:pt x="178519" y="34268"/>
                  <a:pt x="184621" y="42342"/>
                  <a:pt x="184584" y="52090"/>
                </a:cubicBezTo>
                <a:cubicBezTo>
                  <a:pt x="184398" y="88999"/>
                  <a:pt x="169218" y="156530"/>
                  <a:pt x="105110" y="187226"/>
                </a:cubicBezTo>
                <a:cubicBezTo>
                  <a:pt x="98896" y="190202"/>
                  <a:pt x="91678" y="190202"/>
                  <a:pt x="85465" y="187226"/>
                </a:cubicBezTo>
                <a:cubicBezTo>
                  <a:pt x="21320" y="156530"/>
                  <a:pt x="6176" y="88999"/>
                  <a:pt x="5990" y="52090"/>
                </a:cubicBezTo>
                <a:cubicBezTo>
                  <a:pt x="5953" y="42342"/>
                  <a:pt x="12055" y="34268"/>
                  <a:pt x="20241" y="30807"/>
                </a:cubicBezTo>
                <a:lnTo>
                  <a:pt x="90301" y="1079"/>
                </a:lnTo>
                <a:cubicBezTo>
                  <a:pt x="91864" y="372"/>
                  <a:pt x="93538" y="0"/>
                  <a:pt x="95250" y="0"/>
                </a:cubicBezTo>
                <a:close/>
                <a:moveTo>
                  <a:pt x="95250" y="24854"/>
                </a:moveTo>
                <a:lnTo>
                  <a:pt x="95250" y="165534"/>
                </a:lnTo>
                <a:cubicBezTo>
                  <a:pt x="146596" y="140680"/>
                  <a:pt x="160400" y="85613"/>
                  <a:pt x="160734" y="52648"/>
                </a:cubicBezTo>
                <a:lnTo>
                  <a:pt x="95250" y="24892"/>
                </a:lnTo>
                <a:lnTo>
                  <a:pt x="95250" y="24892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54" name="Text 52"/>
          <p:cNvSpPr/>
          <p:nvPr/>
        </p:nvSpPr>
        <p:spPr>
          <a:xfrm>
            <a:off x="9136063" y="5635625"/>
            <a:ext cx="251618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00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Cautious</a:t>
            </a:r>
            <a:endParaRPr lang="en-US" sz="1600" dirty="0"/>
          </a:p>
        </p:txBody>
      </p:sp>
      <p:sp>
        <p:nvSpPr>
          <p:cNvPr id="55" name="Text 53"/>
          <p:cNvSpPr/>
          <p:nvPr/>
        </p:nvSpPr>
        <p:spPr>
          <a:xfrm>
            <a:off x="9140031" y="5826125"/>
            <a:ext cx="2508250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875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Under ambiguity</a:t>
            </a:r>
            <a:endParaRPr lang="en-US" sz="1600" dirty="0"/>
          </a:p>
        </p:txBody>
      </p:sp>
      <p:sp>
        <p:nvSpPr>
          <p:cNvPr id="56" name="Shape 54"/>
          <p:cNvSpPr/>
          <p:nvPr/>
        </p:nvSpPr>
        <p:spPr>
          <a:xfrm>
            <a:off x="6334125" y="6175375"/>
            <a:ext cx="2643188" cy="793750"/>
          </a:xfrm>
          <a:custGeom>
            <a:avLst/>
            <a:gdLst/>
            <a:ahLst/>
            <a:cxnLst/>
            <a:rect l="l" t="t" r="r" b="b"/>
            <a:pathLst>
              <a:path w="2643188" h="793750">
                <a:moveTo>
                  <a:pt x="31750" y="0"/>
                </a:moveTo>
                <a:lnTo>
                  <a:pt x="2611438" y="0"/>
                </a:lnTo>
                <a:cubicBezTo>
                  <a:pt x="2628961" y="0"/>
                  <a:pt x="2643188" y="14227"/>
                  <a:pt x="2643188" y="31750"/>
                </a:cubicBezTo>
                <a:lnTo>
                  <a:pt x="2643188" y="762000"/>
                </a:lnTo>
                <a:cubicBezTo>
                  <a:pt x="2643188" y="779523"/>
                  <a:pt x="2628961" y="793750"/>
                  <a:pt x="2611438" y="793750"/>
                </a:cubicBezTo>
                <a:lnTo>
                  <a:pt x="31750" y="793750"/>
                </a:lnTo>
                <a:cubicBezTo>
                  <a:pt x="14227" y="793750"/>
                  <a:pt x="0" y="779523"/>
                  <a:pt x="0" y="762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57" name="Shape 55"/>
          <p:cNvSpPr/>
          <p:nvPr/>
        </p:nvSpPr>
        <p:spPr>
          <a:xfrm>
            <a:off x="7560469" y="6270625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162483" y="27794"/>
                </a:moveTo>
                <a:lnTo>
                  <a:pt x="166688" y="31775"/>
                </a:lnTo>
                <a:lnTo>
                  <a:pt x="166688" y="11906"/>
                </a:lnTo>
                <a:cubicBezTo>
                  <a:pt x="166688" y="5321"/>
                  <a:pt x="172008" y="0"/>
                  <a:pt x="178594" y="0"/>
                </a:cubicBezTo>
                <a:cubicBezTo>
                  <a:pt x="185179" y="0"/>
                  <a:pt x="190500" y="5321"/>
                  <a:pt x="190500" y="11906"/>
                </a:cubicBezTo>
                <a:lnTo>
                  <a:pt x="190500" y="59531"/>
                </a:lnTo>
                <a:cubicBezTo>
                  <a:pt x="190500" y="66117"/>
                  <a:pt x="185179" y="71438"/>
                  <a:pt x="178594" y="71438"/>
                </a:cubicBezTo>
                <a:lnTo>
                  <a:pt x="130969" y="71438"/>
                </a:lnTo>
                <a:cubicBezTo>
                  <a:pt x="124383" y="71438"/>
                  <a:pt x="119063" y="66117"/>
                  <a:pt x="119063" y="59531"/>
                </a:cubicBezTo>
                <a:cubicBezTo>
                  <a:pt x="119063" y="52946"/>
                  <a:pt x="124383" y="47625"/>
                  <a:pt x="130969" y="47625"/>
                </a:cubicBezTo>
                <a:lnTo>
                  <a:pt x="148791" y="47625"/>
                </a:lnTo>
                <a:lnTo>
                  <a:pt x="145963" y="44946"/>
                </a:lnTo>
                <a:cubicBezTo>
                  <a:pt x="145889" y="44872"/>
                  <a:pt x="145814" y="44797"/>
                  <a:pt x="145740" y="44723"/>
                </a:cubicBezTo>
                <a:cubicBezTo>
                  <a:pt x="117835" y="16818"/>
                  <a:pt x="72628" y="16818"/>
                  <a:pt x="44723" y="44723"/>
                </a:cubicBezTo>
                <a:cubicBezTo>
                  <a:pt x="16818" y="72628"/>
                  <a:pt x="16818" y="117835"/>
                  <a:pt x="44723" y="145740"/>
                </a:cubicBezTo>
                <a:cubicBezTo>
                  <a:pt x="72628" y="173645"/>
                  <a:pt x="117835" y="173645"/>
                  <a:pt x="145740" y="145740"/>
                </a:cubicBezTo>
                <a:cubicBezTo>
                  <a:pt x="148791" y="142689"/>
                  <a:pt x="151507" y="139452"/>
                  <a:pt x="153888" y="136029"/>
                </a:cubicBezTo>
                <a:cubicBezTo>
                  <a:pt x="157646" y="130634"/>
                  <a:pt x="165088" y="129332"/>
                  <a:pt x="170483" y="133090"/>
                </a:cubicBezTo>
                <a:cubicBezTo>
                  <a:pt x="175878" y="136847"/>
                  <a:pt x="177180" y="144289"/>
                  <a:pt x="173422" y="149684"/>
                </a:cubicBezTo>
                <a:cubicBezTo>
                  <a:pt x="170259" y="154223"/>
                  <a:pt x="166650" y="158539"/>
                  <a:pt x="162595" y="162595"/>
                </a:cubicBezTo>
                <a:cubicBezTo>
                  <a:pt x="125388" y="199802"/>
                  <a:pt x="65075" y="199802"/>
                  <a:pt x="27905" y="162595"/>
                </a:cubicBezTo>
                <a:cubicBezTo>
                  <a:pt x="-9265" y="125388"/>
                  <a:pt x="-9302" y="65112"/>
                  <a:pt x="27905" y="27905"/>
                </a:cubicBezTo>
                <a:cubicBezTo>
                  <a:pt x="65075" y="-9265"/>
                  <a:pt x="125276" y="-9302"/>
                  <a:pt x="162483" y="27794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58" name="Text 56"/>
          <p:cNvSpPr/>
          <p:nvPr/>
        </p:nvSpPr>
        <p:spPr>
          <a:xfrm>
            <a:off x="6397625" y="6524625"/>
            <a:ext cx="251618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00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Restorative</a:t>
            </a:r>
            <a:endParaRPr lang="en-US" sz="1600" dirty="0"/>
          </a:p>
        </p:txBody>
      </p:sp>
      <p:sp>
        <p:nvSpPr>
          <p:cNvPr id="59" name="Text 57"/>
          <p:cNvSpPr/>
          <p:nvPr/>
        </p:nvSpPr>
        <p:spPr>
          <a:xfrm>
            <a:off x="6401594" y="6715125"/>
            <a:ext cx="2508250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875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Under drift</a:t>
            </a:r>
            <a:endParaRPr lang="en-US" sz="1600" dirty="0"/>
          </a:p>
        </p:txBody>
      </p:sp>
      <p:sp>
        <p:nvSpPr>
          <p:cNvPr id="60" name="Shape 58"/>
          <p:cNvSpPr/>
          <p:nvPr/>
        </p:nvSpPr>
        <p:spPr>
          <a:xfrm>
            <a:off x="9072563" y="6175375"/>
            <a:ext cx="2643188" cy="793750"/>
          </a:xfrm>
          <a:custGeom>
            <a:avLst/>
            <a:gdLst/>
            <a:ahLst/>
            <a:cxnLst/>
            <a:rect l="l" t="t" r="r" b="b"/>
            <a:pathLst>
              <a:path w="2643188" h="793750">
                <a:moveTo>
                  <a:pt x="31750" y="0"/>
                </a:moveTo>
                <a:lnTo>
                  <a:pt x="2611438" y="0"/>
                </a:lnTo>
                <a:cubicBezTo>
                  <a:pt x="2628961" y="0"/>
                  <a:pt x="2643188" y="14227"/>
                  <a:pt x="2643188" y="31750"/>
                </a:cubicBezTo>
                <a:lnTo>
                  <a:pt x="2643188" y="762000"/>
                </a:lnTo>
                <a:cubicBezTo>
                  <a:pt x="2643188" y="779523"/>
                  <a:pt x="2628961" y="793750"/>
                  <a:pt x="2611438" y="793750"/>
                </a:cubicBezTo>
                <a:lnTo>
                  <a:pt x="31750" y="793750"/>
                </a:lnTo>
                <a:cubicBezTo>
                  <a:pt x="14227" y="793750"/>
                  <a:pt x="0" y="779523"/>
                  <a:pt x="0" y="762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61" name="Shape 59"/>
          <p:cNvSpPr/>
          <p:nvPr/>
        </p:nvSpPr>
        <p:spPr>
          <a:xfrm>
            <a:off x="10322719" y="6270625"/>
            <a:ext cx="142875" cy="190500"/>
          </a:xfrm>
          <a:custGeom>
            <a:avLst/>
            <a:gdLst/>
            <a:ahLst/>
            <a:cxnLst/>
            <a:rect l="l" t="t" r="r" b="b"/>
            <a:pathLst>
              <a:path w="142875" h="190500">
                <a:moveTo>
                  <a:pt x="17859" y="11906"/>
                </a:moveTo>
                <a:cubicBezTo>
                  <a:pt x="8000" y="11906"/>
                  <a:pt x="0" y="19906"/>
                  <a:pt x="0" y="29766"/>
                </a:cubicBezTo>
                <a:lnTo>
                  <a:pt x="0" y="160734"/>
                </a:lnTo>
                <a:cubicBezTo>
                  <a:pt x="0" y="170594"/>
                  <a:pt x="8000" y="178594"/>
                  <a:pt x="17859" y="178594"/>
                </a:cubicBezTo>
                <a:lnTo>
                  <a:pt x="41672" y="178594"/>
                </a:lnTo>
                <a:cubicBezTo>
                  <a:pt x="51532" y="178594"/>
                  <a:pt x="59531" y="170594"/>
                  <a:pt x="59531" y="160734"/>
                </a:cubicBezTo>
                <a:lnTo>
                  <a:pt x="59531" y="29766"/>
                </a:lnTo>
                <a:cubicBezTo>
                  <a:pt x="59531" y="19906"/>
                  <a:pt x="51532" y="11906"/>
                  <a:pt x="41672" y="11906"/>
                </a:cubicBezTo>
                <a:lnTo>
                  <a:pt x="17859" y="11906"/>
                </a:lnTo>
                <a:close/>
                <a:moveTo>
                  <a:pt x="101203" y="11906"/>
                </a:moveTo>
                <a:cubicBezTo>
                  <a:pt x="91343" y="11906"/>
                  <a:pt x="83344" y="19906"/>
                  <a:pt x="83344" y="29766"/>
                </a:cubicBezTo>
                <a:lnTo>
                  <a:pt x="83344" y="160734"/>
                </a:lnTo>
                <a:cubicBezTo>
                  <a:pt x="83344" y="170594"/>
                  <a:pt x="91343" y="178594"/>
                  <a:pt x="101203" y="178594"/>
                </a:cubicBezTo>
                <a:lnTo>
                  <a:pt x="125016" y="178594"/>
                </a:lnTo>
                <a:cubicBezTo>
                  <a:pt x="134875" y="178594"/>
                  <a:pt x="142875" y="170594"/>
                  <a:pt x="142875" y="160734"/>
                </a:cubicBezTo>
                <a:lnTo>
                  <a:pt x="142875" y="29766"/>
                </a:lnTo>
                <a:cubicBezTo>
                  <a:pt x="142875" y="19906"/>
                  <a:pt x="134875" y="11906"/>
                  <a:pt x="125016" y="11906"/>
                </a:cubicBezTo>
                <a:lnTo>
                  <a:pt x="101203" y="11906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62" name="Text 60"/>
          <p:cNvSpPr/>
          <p:nvPr/>
        </p:nvSpPr>
        <p:spPr>
          <a:xfrm>
            <a:off x="9136063" y="6524625"/>
            <a:ext cx="251618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00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Conservative</a:t>
            </a:r>
            <a:endParaRPr lang="en-US" sz="1600" dirty="0"/>
          </a:p>
        </p:txBody>
      </p:sp>
      <p:sp>
        <p:nvSpPr>
          <p:cNvPr id="63" name="Text 61"/>
          <p:cNvSpPr/>
          <p:nvPr/>
        </p:nvSpPr>
        <p:spPr>
          <a:xfrm>
            <a:off x="9140031" y="6715125"/>
            <a:ext cx="2508250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875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Under breach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NashMark AI Nav</dc:title>
  <dc:subject>NashMark AI Nav</dc:subject>
  <dc:creator>Kimi</dc:creator>
  <cp:lastModifiedBy>Kimi</cp:lastModifiedBy>
  <cp:revision>1</cp:revision>
  <dcterms:created xsi:type="dcterms:W3CDTF">2026-03-31T05:13:23Z</dcterms:created>
  <dcterms:modified xsi:type="dcterms:W3CDTF">2026-03-31T05:13:23Z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4" name="AIGC">
    <vt:lpwstr>{"Label":"NashMark AI Nav","ContentProducer":"001191110108MACG2KBH8F10000","ProduceID":"19d4249d-ce52-85ce-8000-00006a06af5e","ReservedCode1":"","ContentPropagator":"001191110108MACG2KBH8F20000","PropagateID":"19d4249d-ce52-85ce-8000-00006a06af5e","ReservedCode2":""}</vt:lpwstr>
  </property>
</Properties>
</file>